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60" r:id="rId5"/>
    <p:sldId id="322" r:id="rId6"/>
    <p:sldId id="268" r:id="rId7"/>
    <p:sldId id="267" r:id="rId8"/>
    <p:sldId id="263" r:id="rId9"/>
    <p:sldId id="326" r:id="rId10"/>
    <p:sldId id="269" r:id="rId11"/>
    <p:sldId id="328" r:id="rId12"/>
    <p:sldId id="419" r:id="rId13"/>
    <p:sldId id="417" r:id="rId14"/>
    <p:sldId id="418" r:id="rId15"/>
    <p:sldId id="312" r:id="rId16"/>
    <p:sldId id="304" r:id="rId17"/>
    <p:sldId id="276" r:id="rId18"/>
    <p:sldId id="277" r:id="rId19"/>
    <p:sldId id="313" r:id="rId20"/>
    <p:sldId id="314" r:id="rId21"/>
    <p:sldId id="315" r:id="rId22"/>
    <p:sldId id="316" r:id="rId23"/>
    <p:sldId id="317" r:id="rId24"/>
    <p:sldId id="318" r:id="rId25"/>
    <p:sldId id="288" r:id="rId26"/>
    <p:sldId id="414" r:id="rId27"/>
    <p:sldId id="416" r:id="rId28"/>
    <p:sldId id="3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8">
          <p15:clr>
            <a:srgbClr val="A4A3A4"/>
          </p15:clr>
        </p15:guide>
        <p15:guide id="2" orient="horz" pos="1016">
          <p15:clr>
            <a:srgbClr val="A4A3A4"/>
          </p15:clr>
        </p15:guide>
        <p15:guide id="3" orient="horz" pos="767">
          <p15:clr>
            <a:srgbClr val="A4A3A4"/>
          </p15:clr>
        </p15:guide>
        <p15:guide id="4" orient="horz" pos="242">
          <p15:clr>
            <a:srgbClr val="A4A3A4"/>
          </p15:clr>
        </p15:guide>
        <p15:guide id="5" orient="horz" pos="4218">
          <p15:clr>
            <a:srgbClr val="A4A3A4"/>
          </p15:clr>
        </p15:guide>
        <p15:guide id="6" orient="horz" pos="4013">
          <p15:clr>
            <a:srgbClr val="A4A3A4"/>
          </p15:clr>
        </p15:guide>
        <p15:guide id="7" orient="horz" pos="4080">
          <p15:clr>
            <a:srgbClr val="A4A3A4"/>
          </p15:clr>
        </p15:guide>
        <p15:guide id="8" pos="650">
          <p15:clr>
            <a:srgbClr val="A4A3A4"/>
          </p15:clr>
        </p15:guide>
        <p15:guide id="9" pos="5285">
          <p15:clr>
            <a:srgbClr val="A4A3A4"/>
          </p15:clr>
        </p15:guide>
        <p15:guide id="10"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1E1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A433B-7180-4601-A315-94D4F23E0690}" v="1" dt="2019-08-15T11:06:51.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98" autoAdjust="0"/>
  </p:normalViewPr>
  <p:slideViewPr>
    <p:cSldViewPr snapToGrid="0" snapToObjects="1">
      <p:cViewPr varScale="1">
        <p:scale>
          <a:sx n="118" d="100"/>
          <a:sy n="118" d="100"/>
        </p:scale>
        <p:origin x="1404" y="108"/>
      </p:cViewPr>
      <p:guideLst>
        <p:guide orient="horz" pos="3588"/>
        <p:guide orient="horz" pos="1016"/>
        <p:guide orient="horz" pos="767"/>
        <p:guide orient="horz" pos="242"/>
        <p:guide orient="horz" pos="4218"/>
        <p:guide orient="horz" pos="4013"/>
        <p:guide orient="horz" pos="4080"/>
        <p:guide pos="650"/>
        <p:guide pos="5285"/>
        <p:guide pos="2882"/>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2D9CD-94CD-4FD1-9DC4-C5D63CE217A6}" type="datetimeFigureOut">
              <a:rPr lang="en-GB" smtClean="0"/>
              <a:pPr/>
              <a:t>17/04/2023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045C7-F70F-494A-913C-4046F0CBA4F9}" type="slidenum">
              <a:rPr lang="en-GB" smtClean="0"/>
              <a:pPr/>
              <a:t>‹#›</a:t>
            </a:fld>
            <a:endParaRPr lang="en-GB"/>
          </a:p>
        </p:txBody>
      </p:sp>
    </p:spTree>
    <p:extLst>
      <p:ext uri="{BB962C8B-B14F-4D97-AF65-F5344CB8AC3E}">
        <p14:creationId xmlns:p14="http://schemas.microsoft.com/office/powerpoint/2010/main" val="271827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Traditional</a:t>
            </a:r>
            <a:r>
              <a:rPr lang="en-AU" baseline="0" dirty="0"/>
              <a:t> gravity separator vessel mounted on a skid with a heat exchanger. Requires welding of piping to the vessel and heat exchanger along with making sure the system pressure drops are optimised properly.</a:t>
            </a:r>
            <a:endParaRPr lang="en-AU" dirty="0"/>
          </a:p>
        </p:txBody>
      </p:sp>
      <p:sp>
        <p:nvSpPr>
          <p:cNvPr id="4" name="Footer Placeholder 3"/>
          <p:cNvSpPr>
            <a:spLocks noGrp="1"/>
          </p:cNvSpPr>
          <p:nvPr>
            <p:ph type="ftr" sz="quarter" idx="10"/>
          </p:nvPr>
        </p:nvSpPr>
        <p:spPr/>
        <p:txBody>
          <a:bodyPr/>
          <a:lstStyle/>
          <a:p>
            <a:r>
              <a:rPr lang="en-AU"/>
              <a:t>© Alfa Laval</a:t>
            </a:r>
          </a:p>
        </p:txBody>
      </p:sp>
      <p:sp>
        <p:nvSpPr>
          <p:cNvPr id="5" name="Slide Number Placeholder 4"/>
          <p:cNvSpPr>
            <a:spLocks noGrp="1"/>
          </p:cNvSpPr>
          <p:nvPr>
            <p:ph type="sldNum" sz="quarter" idx="11"/>
          </p:nvPr>
        </p:nvSpPr>
        <p:spPr/>
        <p:txBody>
          <a:bodyPr/>
          <a:lstStyle/>
          <a:p>
            <a:fld id="{EBB86344-D75A-4585-9B55-33729251DEED}" type="slidenum">
              <a:rPr lang="en-AU" smtClean="0"/>
              <a:pPr/>
              <a:t>3</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t>© Alfa Laval</a:t>
            </a:r>
            <a:endParaRPr lang="sv-SE"/>
          </a:p>
        </p:txBody>
      </p:sp>
      <p:sp>
        <p:nvSpPr>
          <p:cNvPr id="5" name="Rectangle 7"/>
          <p:cNvSpPr>
            <a:spLocks noGrp="1" noChangeArrowheads="1"/>
          </p:cNvSpPr>
          <p:nvPr>
            <p:ph type="sldNum" sz="quarter" idx="5"/>
          </p:nvPr>
        </p:nvSpPr>
        <p:spPr>
          <a:ln/>
        </p:spPr>
        <p:txBody>
          <a:bodyPr/>
          <a:lstStyle/>
          <a:p>
            <a:fld id="{C1C8EEBB-A74D-4AF3-BA79-CDDC5498DB18}" type="slidenum">
              <a:rPr/>
              <a:pPr/>
              <a:t>15</a:t>
            </a:fld>
            <a:endParaRPr lang="sv-SE"/>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sv-SE" noProof="1"/>
              <a:t>As this slide</a:t>
            </a:r>
            <a:r>
              <a:rPr lang="sv-SE" baseline="0" noProof="1"/>
              <a:t> shows followinig from the previous slide a 1 meter wet return line pressure drop decreases the COP by approx 2.75% in this simulation. So higher than normal wet return line pressure drop will cause a drop in energy efficiency</a:t>
            </a:r>
            <a:endParaRPr lang="sv-SE" noProof="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t>© Alfa Laval</a:t>
            </a:r>
            <a:endParaRPr lang="sv-SE"/>
          </a:p>
        </p:txBody>
      </p:sp>
      <p:sp>
        <p:nvSpPr>
          <p:cNvPr id="5" name="Rectangle 7"/>
          <p:cNvSpPr>
            <a:spLocks noGrp="1" noChangeArrowheads="1"/>
          </p:cNvSpPr>
          <p:nvPr>
            <p:ph type="sldNum" sz="quarter" idx="5"/>
          </p:nvPr>
        </p:nvSpPr>
        <p:spPr>
          <a:ln/>
        </p:spPr>
        <p:txBody>
          <a:bodyPr/>
          <a:lstStyle/>
          <a:p>
            <a:fld id="{C1C8EEBB-A74D-4AF3-BA79-CDDC5498DB18}" type="slidenum">
              <a:rPr/>
              <a:pPr/>
              <a:t>16</a:t>
            </a:fld>
            <a:endParaRPr lang="sv-SE"/>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sv-SE" noProof="1"/>
              <a:t>This shows an energy simulation for all year around operation in Copenhagen</a:t>
            </a:r>
            <a:r>
              <a:rPr lang="sv-SE" baseline="0" noProof="1"/>
              <a:t> and the difference between the higher wet return pressure drop with the traditional separator and the U-Turn results in higher energy costs to the tune of 4000 Euros approx per year</a:t>
            </a:r>
            <a:endParaRPr lang="sv-SE" noProof="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t>© Alfa Laval</a:t>
            </a:r>
            <a:endParaRPr lang="sv-SE"/>
          </a:p>
        </p:txBody>
      </p:sp>
      <p:sp>
        <p:nvSpPr>
          <p:cNvPr id="5" name="Rectangle 7"/>
          <p:cNvSpPr>
            <a:spLocks noGrp="1" noChangeArrowheads="1"/>
          </p:cNvSpPr>
          <p:nvPr>
            <p:ph type="sldNum" sz="quarter" idx="5"/>
          </p:nvPr>
        </p:nvSpPr>
        <p:spPr>
          <a:ln/>
        </p:spPr>
        <p:txBody>
          <a:bodyPr/>
          <a:lstStyle/>
          <a:p>
            <a:fld id="{C1C8EEBB-A74D-4AF3-BA79-CDDC5498DB18}" type="slidenum">
              <a:rPr/>
              <a:pPr/>
              <a:t>17</a:t>
            </a:fld>
            <a:endParaRPr lang="sv-SE"/>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sv-SE" noProof="1"/>
              <a:t>This shows an energy simulation for all year around operation in Copenhagen</a:t>
            </a:r>
            <a:r>
              <a:rPr lang="sv-SE" baseline="0" noProof="1"/>
              <a:t> and the difference between the higher wet return pressure drop with the traditional separator and the U-Turn results in higher energy costs to the tune of 4000 Euros approx per year</a:t>
            </a:r>
            <a:endParaRPr lang="sv-SE" noProof="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Footer Placeholder 3"/>
          <p:cNvSpPr>
            <a:spLocks noGrp="1"/>
          </p:cNvSpPr>
          <p:nvPr>
            <p:ph type="ftr" sz="quarter" idx="10"/>
          </p:nvPr>
        </p:nvSpPr>
        <p:spPr/>
        <p:txBody>
          <a:bodyPr/>
          <a:lstStyle/>
          <a:p>
            <a:r>
              <a:rPr lang="en-AU"/>
              <a:t>© Alfa Laval</a:t>
            </a:r>
          </a:p>
        </p:txBody>
      </p:sp>
      <p:sp>
        <p:nvSpPr>
          <p:cNvPr id="5" name="Slide Number Placeholder 4"/>
          <p:cNvSpPr>
            <a:spLocks noGrp="1"/>
          </p:cNvSpPr>
          <p:nvPr>
            <p:ph type="sldNum" sz="quarter" idx="11"/>
          </p:nvPr>
        </p:nvSpPr>
        <p:spPr/>
        <p:txBody>
          <a:bodyPr/>
          <a:lstStyle/>
          <a:p>
            <a:fld id="{EBB86344-D75A-4585-9B55-33729251DEED}" type="slidenum">
              <a:rPr lang="en-AU" smtClean="0"/>
              <a:pPr/>
              <a:t>19</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This is a</a:t>
            </a:r>
            <a:r>
              <a:rPr lang="en-AU" baseline="0" dirty="0"/>
              <a:t> very good example where the concept has been used in a normal air conditioning </a:t>
            </a:r>
            <a:r>
              <a:rPr lang="en-AU" baseline="0" dirty="0" err="1"/>
              <a:t>chiller</a:t>
            </a:r>
            <a:r>
              <a:rPr lang="en-AU" baseline="0" dirty="0"/>
              <a:t> application for a UK hospital application. As you can see a 500 </a:t>
            </a:r>
            <a:r>
              <a:rPr lang="en-AU" baseline="0" dirty="0" err="1"/>
              <a:t>Kw</a:t>
            </a:r>
            <a:r>
              <a:rPr lang="en-AU" baseline="0" dirty="0"/>
              <a:t> system was installed replacing the 340 </a:t>
            </a:r>
            <a:r>
              <a:rPr lang="en-AU" baseline="0" dirty="0" err="1"/>
              <a:t>Kw</a:t>
            </a:r>
            <a:r>
              <a:rPr lang="en-AU" baseline="0" dirty="0"/>
              <a:t> R22 system. With NH3 this was achieved with nearly 1/5</a:t>
            </a:r>
            <a:r>
              <a:rPr lang="en-AU" baseline="30000" dirty="0"/>
              <a:t>th</a:t>
            </a:r>
            <a:r>
              <a:rPr lang="en-AU" baseline="0" dirty="0"/>
              <a:t> the charge.</a:t>
            </a:r>
            <a:endParaRPr lang="en-AU" dirty="0"/>
          </a:p>
        </p:txBody>
      </p:sp>
      <p:sp>
        <p:nvSpPr>
          <p:cNvPr id="4" name="Footer Placeholder 3"/>
          <p:cNvSpPr>
            <a:spLocks noGrp="1"/>
          </p:cNvSpPr>
          <p:nvPr>
            <p:ph type="ftr" sz="quarter" idx="10"/>
          </p:nvPr>
        </p:nvSpPr>
        <p:spPr/>
        <p:txBody>
          <a:bodyPr/>
          <a:lstStyle/>
          <a:p>
            <a:r>
              <a:rPr lang="en-AU"/>
              <a:t>© Alfa Laval</a:t>
            </a:r>
          </a:p>
        </p:txBody>
      </p:sp>
      <p:sp>
        <p:nvSpPr>
          <p:cNvPr id="5" name="Slide Number Placeholder 4"/>
          <p:cNvSpPr>
            <a:spLocks noGrp="1"/>
          </p:cNvSpPr>
          <p:nvPr>
            <p:ph type="sldNum" sz="quarter" idx="11"/>
          </p:nvPr>
        </p:nvSpPr>
        <p:spPr/>
        <p:txBody>
          <a:bodyPr/>
          <a:lstStyle/>
          <a:p>
            <a:fld id="{EBB86344-D75A-4585-9B55-33729251DEED}" type="slidenum">
              <a:rPr lang="en-AU" smtClean="0"/>
              <a:pPr/>
              <a:t>20</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Footer Placeholder 3"/>
          <p:cNvSpPr>
            <a:spLocks noGrp="1"/>
          </p:cNvSpPr>
          <p:nvPr>
            <p:ph type="ftr" sz="quarter" idx="10"/>
          </p:nvPr>
        </p:nvSpPr>
        <p:spPr/>
        <p:txBody>
          <a:bodyPr/>
          <a:lstStyle/>
          <a:p>
            <a:r>
              <a:rPr lang="en-AU"/>
              <a:t>© Alfa Laval</a:t>
            </a:r>
          </a:p>
        </p:txBody>
      </p:sp>
      <p:sp>
        <p:nvSpPr>
          <p:cNvPr id="5" name="Slide Number Placeholder 4"/>
          <p:cNvSpPr>
            <a:spLocks noGrp="1"/>
          </p:cNvSpPr>
          <p:nvPr>
            <p:ph type="sldNum" sz="quarter" idx="11"/>
          </p:nvPr>
        </p:nvSpPr>
        <p:spPr/>
        <p:txBody>
          <a:bodyPr/>
          <a:lstStyle/>
          <a:p>
            <a:fld id="{EBB86344-D75A-4585-9B55-33729251DEED}" type="slidenum">
              <a:rPr lang="en-AU" smtClean="0"/>
              <a:pPr/>
              <a:t>21</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The conclusion above clearly shows that the U-Turn design gives us the most optimum</a:t>
            </a:r>
            <a:r>
              <a:rPr lang="en-AU" baseline="0" dirty="0"/>
              <a:t> separation incorporating low charge and efficient separation. The concept shows how by applying the basics of heat transfer, separation and fluid mechanics which is the forte of Alfa Laval an  innovative separator module for use with heat exchangers was invented.</a:t>
            </a:r>
            <a:endParaRPr lang="en-AU" dirty="0"/>
          </a:p>
        </p:txBody>
      </p:sp>
      <p:sp>
        <p:nvSpPr>
          <p:cNvPr id="4" name="Footer Placeholder 3"/>
          <p:cNvSpPr>
            <a:spLocks noGrp="1"/>
          </p:cNvSpPr>
          <p:nvPr>
            <p:ph type="ftr" sz="quarter" idx="10"/>
          </p:nvPr>
        </p:nvSpPr>
        <p:spPr/>
        <p:txBody>
          <a:bodyPr/>
          <a:lstStyle/>
          <a:p>
            <a:r>
              <a:rPr lang="en-AU"/>
              <a:t>© Alfa Laval</a:t>
            </a:r>
          </a:p>
        </p:txBody>
      </p:sp>
      <p:sp>
        <p:nvSpPr>
          <p:cNvPr id="5" name="Slide Number Placeholder 4"/>
          <p:cNvSpPr>
            <a:spLocks noGrp="1"/>
          </p:cNvSpPr>
          <p:nvPr>
            <p:ph type="sldNum" sz="quarter" idx="11"/>
          </p:nvPr>
        </p:nvSpPr>
        <p:spPr/>
        <p:txBody>
          <a:bodyPr/>
          <a:lstStyle/>
          <a:p>
            <a:fld id="{EBB86344-D75A-4585-9B55-33729251DEED}" type="slidenum">
              <a:rPr lang="en-AU" smtClean="0"/>
              <a:pPr/>
              <a:t>22</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t>© Alfa Laval</a:t>
            </a:r>
            <a:endParaRPr lang="en-GB"/>
          </a:p>
        </p:txBody>
      </p:sp>
      <p:sp>
        <p:nvSpPr>
          <p:cNvPr id="5" name="Rectangle 7"/>
          <p:cNvSpPr>
            <a:spLocks noGrp="1" noChangeArrowheads="1"/>
          </p:cNvSpPr>
          <p:nvPr>
            <p:ph type="sldNum" sz="quarter" idx="5"/>
          </p:nvPr>
        </p:nvSpPr>
        <p:spPr>
          <a:ln/>
        </p:spPr>
        <p:txBody>
          <a:bodyPr/>
          <a:lstStyle/>
          <a:p>
            <a:fld id="{F38187AB-3C91-470B-ADAA-91F2A322573E}" type="slidenum">
              <a:rPr/>
              <a:pPr/>
              <a:t>25</a:t>
            </a:fld>
            <a:endParaRPr lang="en-GB"/>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GB" noProof="1"/>
          </a:p>
        </p:txBody>
      </p:sp>
    </p:spTree>
    <p:extLst>
      <p:ext uri="{BB962C8B-B14F-4D97-AF65-F5344CB8AC3E}">
        <p14:creationId xmlns:p14="http://schemas.microsoft.com/office/powerpoint/2010/main" val="216768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Read</a:t>
            </a:r>
            <a:r>
              <a:rPr lang="en-AU" baseline="0" dirty="0"/>
              <a:t> from the presentation</a:t>
            </a:r>
          </a:p>
          <a:p>
            <a:endParaRPr lang="en-AU" baseline="0" dirty="0"/>
          </a:p>
          <a:p>
            <a:r>
              <a:rPr lang="en-GB" dirty="0"/>
              <a:t>To accommodate surplus liquid during load variations</a:t>
            </a:r>
          </a:p>
          <a:p>
            <a:r>
              <a:rPr lang="en-GB" dirty="0"/>
              <a:t>To separate liquid droplets and make sure oil is returned to the compressor</a:t>
            </a:r>
          </a:p>
          <a:p>
            <a:r>
              <a:rPr lang="en-GB" dirty="0"/>
              <a:t>To obtain (close to) saturated gas at suction nozzle</a:t>
            </a:r>
          </a:p>
          <a:p>
            <a:r>
              <a:rPr lang="en-GB" dirty="0"/>
              <a:t>To provide a static head for the circulation</a:t>
            </a:r>
          </a:p>
          <a:p>
            <a:pPr>
              <a:buFontTx/>
              <a:buNone/>
            </a:pPr>
            <a:endParaRPr lang="en-GB" dirty="0"/>
          </a:p>
          <a:p>
            <a:pPr>
              <a:buFontTx/>
              <a:buNone/>
            </a:pPr>
            <a:r>
              <a:rPr lang="en-GB" dirty="0"/>
              <a:t>Additionally:</a:t>
            </a:r>
          </a:p>
          <a:p>
            <a:r>
              <a:rPr lang="en-GB" dirty="0"/>
              <a:t>For forced circulation systems; to obtain sufficient liquid column (NPSH</a:t>
            </a:r>
            <a:r>
              <a:rPr lang="en-GB" baseline="-25000" dirty="0"/>
              <a:t>PUMP</a:t>
            </a:r>
            <a:r>
              <a:rPr lang="en-GB" dirty="0"/>
              <a:t>) to avoid pump cavitation</a:t>
            </a:r>
          </a:p>
          <a:p>
            <a:endParaRPr lang="en-AU" dirty="0"/>
          </a:p>
        </p:txBody>
      </p:sp>
      <p:sp>
        <p:nvSpPr>
          <p:cNvPr id="4" name="Footer Placeholder 3"/>
          <p:cNvSpPr>
            <a:spLocks noGrp="1"/>
          </p:cNvSpPr>
          <p:nvPr>
            <p:ph type="ftr" sz="quarter" idx="10"/>
          </p:nvPr>
        </p:nvSpPr>
        <p:spPr/>
        <p:txBody>
          <a:bodyPr/>
          <a:lstStyle/>
          <a:p>
            <a:r>
              <a:rPr lang="en-AU"/>
              <a:t>© Alfa Laval</a:t>
            </a:r>
          </a:p>
        </p:txBody>
      </p:sp>
      <p:sp>
        <p:nvSpPr>
          <p:cNvPr id="5" name="Slide Number Placeholder 4"/>
          <p:cNvSpPr>
            <a:spLocks noGrp="1"/>
          </p:cNvSpPr>
          <p:nvPr>
            <p:ph type="sldNum" sz="quarter" idx="11"/>
          </p:nvPr>
        </p:nvSpPr>
        <p:spPr/>
        <p:txBody>
          <a:bodyPr/>
          <a:lstStyle/>
          <a:p>
            <a:fld id="{EBB86344-D75A-4585-9B55-33729251DEED}" type="slidenum">
              <a:rPr lang="en-AU" smtClean="0"/>
              <a:pPr/>
              <a:t>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t>© Alfa Laval</a:t>
            </a:r>
            <a:endParaRPr lang="sv-SE"/>
          </a:p>
        </p:txBody>
      </p:sp>
      <p:sp>
        <p:nvSpPr>
          <p:cNvPr id="5" name="Rectangle 7"/>
          <p:cNvSpPr>
            <a:spLocks noGrp="1" noChangeArrowheads="1"/>
          </p:cNvSpPr>
          <p:nvPr>
            <p:ph type="sldNum" sz="quarter" idx="5"/>
          </p:nvPr>
        </p:nvSpPr>
        <p:spPr>
          <a:ln/>
        </p:spPr>
        <p:txBody>
          <a:bodyPr/>
          <a:lstStyle/>
          <a:p>
            <a:fld id="{E88CBC9B-CC4B-4A0D-9724-4DF35A3EC356}" type="slidenum">
              <a:rPr/>
              <a:pPr/>
              <a:t>5</a:t>
            </a:fld>
            <a:endParaRPr lang="sv-SE"/>
          </a:p>
        </p:txBody>
      </p:sp>
      <p:sp>
        <p:nvSpPr>
          <p:cNvPr id="90114" name="Rectangle 2"/>
          <p:cNvSpPr>
            <a:spLocks noGrp="1" noRot="1" noChangeAspect="1" noChangeArrowheads="1" noTextEdit="1"/>
          </p:cNvSpPr>
          <p:nvPr>
            <p:ph type="sldImg"/>
          </p:nvPr>
        </p:nvSpPr>
        <p:spPr>
          <a:xfrm>
            <a:off x="1144588" y="685800"/>
            <a:ext cx="4570412" cy="3429000"/>
          </a:xfrm>
          <a:ln/>
        </p:spPr>
      </p:sp>
      <p:sp>
        <p:nvSpPr>
          <p:cNvPr id="90115" name="Rectangle 3"/>
          <p:cNvSpPr>
            <a:spLocks noGrp="1" noChangeArrowheads="1"/>
          </p:cNvSpPr>
          <p:nvPr>
            <p:ph type="body" idx="1"/>
          </p:nvPr>
        </p:nvSpPr>
        <p:spPr>
          <a:xfrm>
            <a:off x="914400" y="4343400"/>
            <a:ext cx="5029200" cy="4114800"/>
          </a:xfrm>
        </p:spPr>
        <p:txBody>
          <a:bodyPr/>
          <a:lstStyle/>
          <a:p>
            <a:r>
              <a:rPr lang="sv-SE" dirty="0"/>
              <a:t>The</a:t>
            </a:r>
            <a:r>
              <a:rPr lang="sv-SE" baseline="0" dirty="0"/>
              <a:t> main reasons for trying to develop an innovative separator stemmed from the extensive experience by Alfa Laval in troubleshooting thermosyphon ammonia systems in the field and the poor performance of systems they encountered.</a:t>
            </a:r>
          </a:p>
          <a:p>
            <a:endParaRPr lang="sv-SE" baseline="0" dirty="0"/>
          </a:p>
          <a:p>
            <a:r>
              <a:rPr lang="sv-SE" baseline="0" dirty="0"/>
              <a:t>The criteria they specified were for the evaporator and separator to be:</a:t>
            </a:r>
          </a:p>
          <a:p>
            <a:pPr marL="171450" indent="-171450">
              <a:buFont typeface="Arial" pitchFamily="34" charset="0"/>
              <a:buChar char="•"/>
            </a:pPr>
            <a:r>
              <a:rPr lang="sv-SE" baseline="0" dirty="0"/>
              <a:t>Compact</a:t>
            </a:r>
          </a:p>
          <a:p>
            <a:pPr marL="171450" indent="-171450">
              <a:buFont typeface="Arial" pitchFamily="34" charset="0"/>
              <a:buChar char="•"/>
            </a:pPr>
            <a:r>
              <a:rPr lang="sv-SE" baseline="0" dirty="0"/>
              <a:t>Energy Efficient</a:t>
            </a:r>
          </a:p>
          <a:p>
            <a:pPr marL="171450" indent="-171450">
              <a:buFont typeface="Arial" pitchFamily="34" charset="0"/>
              <a:buChar char="•"/>
            </a:pPr>
            <a:r>
              <a:rPr lang="sv-SE" baseline="0" dirty="0"/>
              <a:t>Use higher evaporating temperature</a:t>
            </a:r>
          </a:p>
          <a:p>
            <a:pPr marL="171450" indent="-171450">
              <a:buFont typeface="Arial" pitchFamily="34" charset="0"/>
              <a:buChar char="•"/>
            </a:pPr>
            <a:r>
              <a:rPr lang="sv-SE" baseline="0" dirty="0"/>
              <a:t>Have High COP (Coefficient of performance)</a:t>
            </a:r>
          </a:p>
          <a:p>
            <a:pPr marL="171450" indent="-171450">
              <a:buFont typeface="Arial" pitchFamily="34" charset="0"/>
              <a:buChar char="•"/>
            </a:pPr>
            <a:r>
              <a:rPr lang="sv-SE" dirty="0"/>
              <a:t>Easy to install</a:t>
            </a:r>
          </a:p>
          <a:p>
            <a:pPr marL="171450" indent="-171450">
              <a:buFont typeface="Arial" pitchFamily="34" charset="0"/>
              <a:buChar char="•"/>
            </a:pPr>
            <a:r>
              <a:rPr lang="sv-SE" dirty="0"/>
              <a:t>Cost efficient</a:t>
            </a:r>
          </a:p>
          <a:p>
            <a:pPr marL="171450" indent="-171450">
              <a:buFont typeface="Arial" pitchFamily="34" charset="0"/>
              <a:buChar char="•"/>
            </a:pPr>
            <a:r>
              <a:rPr lang="sv-SE" dirty="0"/>
              <a:t>Low pressure</a:t>
            </a:r>
            <a:r>
              <a:rPr lang="sv-SE" baseline="0" dirty="0"/>
              <a:t> drop</a:t>
            </a:r>
          </a:p>
          <a:p>
            <a:pPr marL="171450" indent="-171450">
              <a:buFont typeface="Arial" pitchFamily="34" charset="0"/>
              <a:buChar char="•"/>
            </a:pPr>
            <a:r>
              <a:rPr lang="sv-SE" baseline="0" dirty="0"/>
              <a:t>Have a low Ammonia charge</a:t>
            </a:r>
            <a:endParaRPr lang="sv-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The movie shows how the U Turn uses</a:t>
            </a:r>
            <a:r>
              <a:rPr lang="en-AU" baseline="0" dirty="0"/>
              <a:t> agglomeration, gravity separation, Centrifugal forces and surface tension to get the best quality ammonia return possible and only gas goes back to the compressor</a:t>
            </a:r>
          </a:p>
          <a:p>
            <a:endParaRPr lang="en-AU" baseline="0" dirty="0"/>
          </a:p>
          <a:p>
            <a:r>
              <a:rPr lang="en-GB" dirty="0"/>
              <a:t>Agglomeration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a:latin typeface="Tahoma" pitchFamily="34" charset="0"/>
              </a:rPr>
              <a:t>Liquid spray and droplets hit separator wall and agglomerate.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a:latin typeface="Tahoma" pitchFamily="34" charset="0"/>
              </a:rPr>
              <a:t>Liquid is held at the separator wall by surface tension.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Tahom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Gravity separation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a:latin typeface="Tahoma" pitchFamily="34" charset="0"/>
              </a:rPr>
              <a:t>Droplets separate by gravity forces along the flow path</a:t>
            </a:r>
          </a:p>
          <a:p>
            <a:pPr marL="171450" indent="-171450" algn="l">
              <a:spcBef>
                <a:spcPct val="50000"/>
              </a:spcBef>
              <a:buFont typeface="Arial" pitchFamily="34" charset="0"/>
              <a:buChar char="•"/>
            </a:pPr>
            <a:r>
              <a:rPr lang="en-GB" dirty="0">
                <a:solidFill>
                  <a:schemeClr val="tx2"/>
                </a:solidFill>
                <a:latin typeface="Tahoma" pitchFamily="34" charset="0"/>
              </a:rPr>
              <a:t>Vessel</a:t>
            </a:r>
            <a:r>
              <a:rPr lang="en-GB" baseline="0" dirty="0">
                <a:solidFill>
                  <a:schemeClr val="tx2"/>
                </a:solidFill>
                <a:latin typeface="Tahoma" pitchFamily="34" charset="0"/>
              </a:rPr>
              <a:t> length is 25% more than the length required to separate based on the typical settling velocity of the refrigerant</a:t>
            </a:r>
          </a:p>
          <a:p>
            <a:pPr marL="171450" indent="-171450" algn="l">
              <a:spcBef>
                <a:spcPct val="50000"/>
              </a:spcBef>
              <a:buFont typeface="Arial" pitchFamily="34" charset="0"/>
              <a:buChar char="•"/>
            </a:pPr>
            <a:r>
              <a:rPr lang="en-GB" baseline="0" dirty="0">
                <a:solidFill>
                  <a:schemeClr val="tx2"/>
                </a:solidFill>
                <a:latin typeface="Tahoma" pitchFamily="34" charset="0"/>
              </a:rPr>
              <a:t>The velocity inside the vessel </a:t>
            </a:r>
            <a:r>
              <a:rPr lang="en-GB" dirty="0">
                <a:latin typeface="Tahoma" pitchFamily="34" charset="0"/>
              </a:rPr>
              <a:t>is only 60 % of re-entrainment velocity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Tahoma" pitchFamily="34" charset="0"/>
            </a:endParaRPr>
          </a:p>
          <a:p>
            <a:r>
              <a:rPr lang="en-GB" dirty="0"/>
              <a:t>Separation by centrifugal forces</a:t>
            </a:r>
          </a:p>
          <a:p>
            <a:pPr marL="171450" indent="-171450">
              <a:buFont typeface="Arial" pitchFamily="34" charset="0"/>
              <a:buChar char="•"/>
            </a:pPr>
            <a:r>
              <a:rPr lang="en-GB" dirty="0">
                <a:latin typeface="Tahoma" pitchFamily="34" charset="0"/>
              </a:rPr>
              <a:t>Droplets collide in the 180° elbow and agglomerate</a:t>
            </a:r>
          </a:p>
          <a:p>
            <a:pPr marL="171450" indent="-171450">
              <a:buFont typeface="Arial" pitchFamily="34" charset="0"/>
              <a:buChar char="•"/>
            </a:pPr>
            <a:r>
              <a:rPr lang="en-GB" dirty="0">
                <a:latin typeface="Tahoma" pitchFamily="34" charset="0"/>
              </a:rPr>
              <a:t>Liquid is held at the separator wall by surface tension</a:t>
            </a: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Tahoma" pitchFamily="34" charset="0"/>
            </a:endParaRPr>
          </a:p>
          <a:p>
            <a:endParaRPr lang="en-AU" dirty="0"/>
          </a:p>
        </p:txBody>
      </p:sp>
      <p:sp>
        <p:nvSpPr>
          <p:cNvPr id="4" name="Footer Placeholder 3"/>
          <p:cNvSpPr>
            <a:spLocks noGrp="1"/>
          </p:cNvSpPr>
          <p:nvPr>
            <p:ph type="ftr" sz="quarter" idx="10"/>
          </p:nvPr>
        </p:nvSpPr>
        <p:spPr/>
        <p:txBody>
          <a:bodyPr/>
          <a:lstStyle/>
          <a:p>
            <a:r>
              <a:rPr lang="en-AU"/>
              <a:t>© Alfa Laval</a:t>
            </a:r>
          </a:p>
        </p:txBody>
      </p:sp>
      <p:sp>
        <p:nvSpPr>
          <p:cNvPr id="5" name="Slide Number Placeholder 4"/>
          <p:cNvSpPr>
            <a:spLocks noGrp="1"/>
          </p:cNvSpPr>
          <p:nvPr>
            <p:ph type="sldNum" sz="quarter" idx="11"/>
          </p:nvPr>
        </p:nvSpPr>
        <p:spPr/>
        <p:txBody>
          <a:bodyPr/>
          <a:lstStyle/>
          <a:p>
            <a:fld id="{EBB86344-D75A-4585-9B55-33729251DEED}" type="slidenum">
              <a:rPr lang="en-AU" smtClean="0"/>
              <a:pPr/>
              <a:t>6</a:t>
            </a:fld>
            <a:endParaRPr lang="en-AU"/>
          </a:p>
        </p:txBody>
      </p:sp>
    </p:spTree>
    <p:extLst>
      <p:ext uri="{BB962C8B-B14F-4D97-AF65-F5344CB8AC3E}">
        <p14:creationId xmlns:p14="http://schemas.microsoft.com/office/powerpoint/2010/main" val="412909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GB"/>
              <a:t>© Alfa Laval</a:t>
            </a:r>
          </a:p>
        </p:txBody>
      </p:sp>
      <p:sp>
        <p:nvSpPr>
          <p:cNvPr id="5" name="Rectangle 7"/>
          <p:cNvSpPr>
            <a:spLocks noGrp="1" noChangeArrowheads="1"/>
          </p:cNvSpPr>
          <p:nvPr>
            <p:ph type="sldNum" sz="quarter" idx="5"/>
          </p:nvPr>
        </p:nvSpPr>
        <p:spPr>
          <a:ln/>
        </p:spPr>
        <p:txBody>
          <a:bodyPr/>
          <a:lstStyle/>
          <a:p>
            <a:fld id="{687810BF-3225-404D-9691-D640ADBC10B3}" type="slidenum">
              <a:rPr lang="en-GB"/>
              <a:pPr/>
              <a:t>7</a:t>
            </a:fld>
            <a:endParaRPr lang="en-GB"/>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r>
              <a:rPr lang="en-US" dirty="0"/>
              <a:t>U Turn concept- the name comes fro</a:t>
            </a:r>
            <a:r>
              <a:rPr lang="en-US" baseline="0" dirty="0"/>
              <a:t>m the u- bend as shown on the picture, made from stainless steel pipes welded together, leak and pressure tested to the design  requirements along with design verification. Low wet return pressure drop is built into the system design. Drop leg use for level control and operation with standard control option. Standard oil pot included with design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GB" altLang="sv-SE"/>
              <a:t>© Alfa Laval</a:t>
            </a:r>
          </a:p>
        </p:txBody>
      </p:sp>
      <p:sp>
        <p:nvSpPr>
          <p:cNvPr id="5" name="Rectangle 7"/>
          <p:cNvSpPr>
            <a:spLocks noGrp="1" noChangeArrowheads="1"/>
          </p:cNvSpPr>
          <p:nvPr>
            <p:ph type="sldNum" sz="quarter" idx="5"/>
          </p:nvPr>
        </p:nvSpPr>
        <p:spPr>
          <a:ln/>
        </p:spPr>
        <p:txBody>
          <a:bodyPr/>
          <a:lstStyle/>
          <a:p>
            <a:fld id="{42D3D21B-2C3D-4AD1-9FBA-2FA4D9C92CC9}" type="slidenum">
              <a:rPr lang="en-GB" altLang="sv-SE"/>
              <a:pPr/>
              <a:t>8</a:t>
            </a:fld>
            <a:endParaRPr lang="en-GB" altLang="sv-SE"/>
          </a:p>
        </p:txBody>
      </p:sp>
      <p:sp>
        <p:nvSpPr>
          <p:cNvPr id="432130" name="Rectangle 2"/>
          <p:cNvSpPr>
            <a:spLocks noGrp="1" noRot="1" noChangeAspect="1" noChangeArrowheads="1" noTextEdit="1"/>
          </p:cNvSpPr>
          <p:nvPr>
            <p:ph type="sldImg"/>
          </p:nvPr>
        </p:nvSpPr>
        <p:spPr>
          <a:xfrm>
            <a:off x="1295400" y="796925"/>
            <a:ext cx="4273550" cy="3205163"/>
          </a:xfrm>
          <a:ln/>
        </p:spPr>
      </p:sp>
      <p:sp>
        <p:nvSpPr>
          <p:cNvPr id="432131" name="Rectangle 3"/>
          <p:cNvSpPr>
            <a:spLocks noGrp="1" noChangeArrowheads="1"/>
          </p:cNvSpPr>
          <p:nvPr>
            <p:ph type="body" idx="1"/>
          </p:nvPr>
        </p:nvSpPr>
        <p:spPr>
          <a:xfrm>
            <a:off x="910640" y="4358149"/>
            <a:ext cx="5036721" cy="4132498"/>
          </a:xfrm>
        </p:spPr>
        <p:txBody>
          <a:bodyPr/>
          <a:lstStyle/>
          <a:p>
            <a:endParaRPr lang="en-US" altLang="sv-SE" dirty="0"/>
          </a:p>
        </p:txBody>
      </p:sp>
    </p:spTree>
    <p:extLst>
      <p:ext uri="{BB962C8B-B14F-4D97-AF65-F5344CB8AC3E}">
        <p14:creationId xmlns:p14="http://schemas.microsoft.com/office/powerpoint/2010/main" val="165961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1"/>
              <a:t>Traditional</a:t>
            </a:r>
            <a:r>
              <a:rPr lang="sv-SE" baseline="0" noProof="1"/>
              <a:t> components of a thermosiphon system- The gravity separator the heat exchanger and the interconnecting piping which completes the system. The word thermosiphon mean natural circulation due to density difference in the liquid head and the heat exchanger + wet return line, Normally the liquid head is the driving force for the whole process.</a:t>
            </a:r>
          </a:p>
          <a:p>
            <a:endParaRPr lang="sv-SE" baseline="0" noProof="1"/>
          </a:p>
          <a:p>
            <a:pPr marL="0" marR="0" indent="0" algn="l" defTabSz="914400" rtl="0" eaLnBrk="1" fontAlgn="auto" latinLnBrk="0" hangingPunct="1">
              <a:lnSpc>
                <a:spcPct val="100000"/>
              </a:lnSpc>
              <a:spcBef>
                <a:spcPts val="0"/>
              </a:spcBef>
              <a:spcAft>
                <a:spcPts val="0"/>
              </a:spcAft>
              <a:buClrTx/>
              <a:buSzTx/>
              <a:buFontTx/>
              <a:buNone/>
              <a:tabLst/>
              <a:defRPr/>
            </a:pPr>
            <a:r>
              <a:rPr lang="sv-SE" baseline="0" noProof="1"/>
              <a:t>(We will discuss the pressure drop equation which is the basic principle behind the whole process further down the presentation)</a:t>
            </a:r>
            <a:endParaRPr lang="sv-SE" noProof="1"/>
          </a:p>
        </p:txBody>
      </p:sp>
      <p:sp>
        <p:nvSpPr>
          <p:cNvPr id="4" name="Slide Number Placeholder 3"/>
          <p:cNvSpPr>
            <a:spLocks noGrp="1"/>
          </p:cNvSpPr>
          <p:nvPr>
            <p:ph type="sldNum" sz="quarter" idx="10"/>
          </p:nvPr>
        </p:nvSpPr>
        <p:spPr/>
        <p:txBody>
          <a:bodyPr/>
          <a:lstStyle/>
          <a:p>
            <a:fld id="{DCB045C7-F70F-494A-913C-4046F0CBA4F9}" type="slidenum">
              <a:rPr lang="en-GB" smtClean="0"/>
              <a:pPr/>
              <a:t>12</a:t>
            </a:fld>
            <a:endParaRPr lang="en-GB"/>
          </a:p>
        </p:txBody>
      </p:sp>
    </p:spTree>
    <p:extLst>
      <p:ext uri="{BB962C8B-B14F-4D97-AF65-F5344CB8AC3E}">
        <p14:creationId xmlns:p14="http://schemas.microsoft.com/office/powerpoint/2010/main" val="175774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The</a:t>
            </a:r>
            <a:r>
              <a:rPr lang="en-AU" baseline="0" dirty="0"/>
              <a:t> overall equation for a </a:t>
            </a:r>
            <a:r>
              <a:rPr lang="en-AU" baseline="0" dirty="0" err="1"/>
              <a:t>themosiphon</a:t>
            </a:r>
            <a:r>
              <a:rPr lang="en-AU" baseline="0" dirty="0"/>
              <a:t> system is highlighted here. The static head equals the pressure drop through the HEX and Wet return line . So high static head equates to high wet return line pressure drop which in turn leads to lesser efficiency as described in the following slides. This is because if the HEX pressure drop is </a:t>
            </a:r>
            <a:r>
              <a:rPr lang="en-AU" baseline="0" dirty="0" err="1"/>
              <a:t>contsant</a:t>
            </a:r>
            <a:r>
              <a:rPr lang="en-AU" baseline="0" dirty="0"/>
              <a:t>, the higher liquid head will contribute to wet return line pressure drop</a:t>
            </a:r>
            <a:endParaRPr lang="en-AU" dirty="0"/>
          </a:p>
          <a:p>
            <a:endParaRPr lang="en-CA" dirty="0"/>
          </a:p>
        </p:txBody>
      </p:sp>
      <p:sp>
        <p:nvSpPr>
          <p:cNvPr id="4" name="Slide Number Placeholder 3"/>
          <p:cNvSpPr>
            <a:spLocks noGrp="1"/>
          </p:cNvSpPr>
          <p:nvPr>
            <p:ph type="sldNum" sz="quarter" idx="10"/>
          </p:nvPr>
        </p:nvSpPr>
        <p:spPr/>
        <p:txBody>
          <a:bodyPr/>
          <a:lstStyle/>
          <a:p>
            <a:fld id="{DCB045C7-F70F-494A-913C-4046F0CBA4F9}" type="slidenum">
              <a:rPr lang="en-GB" smtClean="0"/>
              <a:pPr/>
              <a:t>13</a:t>
            </a:fld>
            <a:endParaRPr lang="en-GB"/>
          </a:p>
        </p:txBody>
      </p:sp>
    </p:spTree>
    <p:extLst>
      <p:ext uri="{BB962C8B-B14F-4D97-AF65-F5344CB8AC3E}">
        <p14:creationId xmlns:p14="http://schemas.microsoft.com/office/powerpoint/2010/main" val="314082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t>© Alfa Laval</a:t>
            </a:r>
            <a:endParaRPr lang="sv-SE"/>
          </a:p>
        </p:txBody>
      </p:sp>
      <p:sp>
        <p:nvSpPr>
          <p:cNvPr id="5" name="Rectangle 7"/>
          <p:cNvSpPr>
            <a:spLocks noGrp="1" noChangeArrowheads="1"/>
          </p:cNvSpPr>
          <p:nvPr>
            <p:ph type="sldNum" sz="quarter" idx="5"/>
          </p:nvPr>
        </p:nvSpPr>
        <p:spPr>
          <a:ln/>
        </p:spPr>
        <p:txBody>
          <a:bodyPr/>
          <a:lstStyle/>
          <a:p>
            <a:fld id="{C1C8EEBB-A74D-4AF3-BA79-CDDC5498DB18}" type="slidenum">
              <a:rPr/>
              <a:pPr/>
              <a:t>14</a:t>
            </a:fld>
            <a:endParaRPr lang="sv-SE"/>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sv-SE" noProof="1"/>
              <a:t>High</a:t>
            </a:r>
            <a:r>
              <a:rPr lang="sv-SE" baseline="0" noProof="1"/>
              <a:t> wet return line pressure drop relates to high evaporation temperature in the evaporator to compensate for the pressure drop from the evaporator outlet to the separator  resulting in close temp approach and if not compenstated with larger surface  area will contribute to higher energy costs . This will also relate to higher charge and bigger heat exchangers due to the requirements.</a:t>
            </a:r>
            <a:endParaRPr lang="sv-SE" noProof="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l="9579" t="24392" r="9271" b="26825"/>
          <a:stretch>
            <a:fillRect/>
          </a:stretch>
        </p:blipFill>
        <p:spPr bwMode="auto">
          <a:xfrm>
            <a:off x="0" y="1844824"/>
            <a:ext cx="9180000" cy="3180826"/>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5821" y="162059"/>
            <a:ext cx="7354888" cy="839788"/>
          </a:xfrm>
        </p:spPr>
        <p:txBody>
          <a:bodyPr/>
          <a:lstStyle>
            <a:lvl1pPr algn="ctr">
              <a:defRPr sz="3600"/>
            </a:lvl1pPr>
          </a:lstStyle>
          <a:p>
            <a:r>
              <a:rPr lang="en-US" dirty="0"/>
              <a:t>Click to edit Master title style</a:t>
            </a:r>
            <a:endParaRPr lang="sv-SE" dirty="0"/>
          </a:p>
        </p:txBody>
      </p:sp>
      <p:sp>
        <p:nvSpPr>
          <p:cNvPr id="3" name="Content Placeholder 2"/>
          <p:cNvSpPr>
            <a:spLocks noGrp="1"/>
          </p:cNvSpPr>
          <p:nvPr>
            <p:ph sz="half" idx="1"/>
          </p:nvPr>
        </p:nvSpPr>
        <p:spPr>
          <a:xfrm>
            <a:off x="1028700" y="1746250"/>
            <a:ext cx="3600450" cy="4121150"/>
          </a:xfrm>
        </p:spPr>
        <p:txBody>
          <a:bodyPr/>
          <a:lstStyle>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Content Placeholder 3"/>
          <p:cNvSpPr>
            <a:spLocks noGrp="1"/>
          </p:cNvSpPr>
          <p:nvPr>
            <p:ph sz="quarter" idx="2"/>
          </p:nvPr>
        </p:nvSpPr>
        <p:spPr>
          <a:xfrm>
            <a:off x="4781550" y="1746250"/>
            <a:ext cx="3602038" cy="198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Content Placeholder 4"/>
          <p:cNvSpPr>
            <a:spLocks noGrp="1"/>
          </p:cNvSpPr>
          <p:nvPr>
            <p:ph sz="quarter" idx="3"/>
          </p:nvPr>
        </p:nvSpPr>
        <p:spPr>
          <a:xfrm>
            <a:off x="4781550" y="3883025"/>
            <a:ext cx="3602038" cy="198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10"/>
          </p:nvPr>
        </p:nvSpPr>
        <p:spPr>
          <a:xfrm>
            <a:off x="0" y="6482255"/>
            <a:ext cx="1450428" cy="228600"/>
          </a:xfrm>
        </p:spPr>
        <p:txBody>
          <a:bodyPr/>
          <a:lstStyle>
            <a:lvl1pPr>
              <a:defRPr/>
            </a:lvl1pPr>
          </a:lstStyle>
          <a:p>
            <a:r>
              <a:rPr lang="en-GB" dirty="0"/>
              <a:t>© Alfa Laval</a:t>
            </a:r>
          </a:p>
        </p:txBody>
      </p:sp>
      <p:sp>
        <p:nvSpPr>
          <p:cNvPr id="7" name="Slide Number Placeholder 6"/>
          <p:cNvSpPr>
            <a:spLocks noGrp="1"/>
          </p:cNvSpPr>
          <p:nvPr>
            <p:ph type="sldNum" sz="quarter" idx="11"/>
          </p:nvPr>
        </p:nvSpPr>
        <p:spPr>
          <a:xfrm>
            <a:off x="4572000" y="6248400"/>
            <a:ext cx="1146175" cy="214313"/>
          </a:xfrm>
        </p:spPr>
        <p:txBody>
          <a:bodyPr/>
          <a:lstStyle>
            <a:lvl1pPr>
              <a:defRPr/>
            </a:lvl1pPr>
          </a:lstStyle>
          <a:p>
            <a:r>
              <a:rPr lang="en-GB"/>
              <a:t>Slide </a:t>
            </a:r>
            <a:fld id="{405B8FAF-37C4-4062-AA4D-9F6FCDFEB71A}" type="slidenum">
              <a:rPr lang="en-GB"/>
              <a:pPr/>
              <a:t>‹#›</a:t>
            </a:fld>
            <a:endParaRPr lang="en-GB"/>
          </a:p>
        </p:txBody>
      </p:sp>
    </p:spTree>
    <p:extLst>
      <p:ext uri="{BB962C8B-B14F-4D97-AF65-F5344CB8AC3E}">
        <p14:creationId xmlns:p14="http://schemas.microsoft.com/office/powerpoint/2010/main" val="103007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45" descr="oht_2a"/>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0"/>
            <a:ext cx="9147176" cy="3540125"/>
          </a:xfrm>
          <a:prstGeom prst="rect">
            <a:avLst/>
          </a:prstGeom>
          <a:noFill/>
        </p:spPr>
      </p:pic>
      <p:sp>
        <p:nvSpPr>
          <p:cNvPr id="2" name="Title 1"/>
          <p:cNvSpPr>
            <a:spLocks noGrp="1"/>
          </p:cNvSpPr>
          <p:nvPr>
            <p:ph type="ctrTitle"/>
          </p:nvPr>
        </p:nvSpPr>
        <p:spPr>
          <a:xfrm>
            <a:off x="1029600" y="1195200"/>
            <a:ext cx="5054400" cy="2160000"/>
          </a:xfrm>
        </p:spPr>
        <p:txBody>
          <a:bodyPr lIns="0" tIns="0" rIns="0" bIns="0" anchor="b" anchorCtr="0">
            <a:norm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1029600" y="3762000"/>
            <a:ext cx="7358400" cy="892800"/>
          </a:xfrm>
        </p:spPr>
        <p:txBody>
          <a:bodyPr lIns="0" tIns="0" rIns="0" bIns="0"/>
          <a:lstStyle>
            <a:lvl1pPr marL="0" indent="0" algn="l">
              <a:buNone/>
              <a:defRPr sz="2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1025100" y="6459411"/>
            <a:ext cx="2894400" cy="230400"/>
          </a:xfrm>
        </p:spPr>
        <p:txBody>
          <a:bodyPr lIns="0"/>
          <a:lstStyle>
            <a:lvl1pPr>
              <a:defRPr>
                <a:solidFill>
                  <a:schemeClr val="bg2"/>
                </a:solidFill>
              </a:defRPr>
            </a:lvl1pPr>
          </a:lstStyle>
          <a:p>
            <a:r>
              <a:rPr lang="en-US"/>
              <a:t>© Alfa Laval</a:t>
            </a:r>
            <a:endParaRPr lang="en-GB" dirty="0"/>
          </a:p>
        </p:txBody>
      </p:sp>
      <p:sp>
        <p:nvSpPr>
          <p:cNvPr id="6" name="Slide Number Placeholder 5"/>
          <p:cNvSpPr>
            <a:spLocks noGrp="1"/>
          </p:cNvSpPr>
          <p:nvPr>
            <p:ph type="sldNum" sz="quarter" idx="12"/>
          </p:nvPr>
        </p:nvSpPr>
        <p:spPr>
          <a:xfrm>
            <a:off x="3999600" y="6459411"/>
            <a:ext cx="1144800" cy="230400"/>
          </a:xfrm>
        </p:spPr>
        <p:txBody>
          <a:bodyPr/>
          <a:lstStyle>
            <a:lvl1pPr>
              <a:defRPr>
                <a:solidFill>
                  <a:schemeClr val="bg2"/>
                </a:solidFill>
              </a:defRPr>
            </a:lvl1pPr>
          </a:lstStyle>
          <a:p>
            <a:r>
              <a:rPr lang="en-GB"/>
              <a:t>Slide </a:t>
            </a:r>
            <a:fld id="{A4DDAF4F-D1E8-4495-A8C3-6DF87AF61388}" type="slidenum">
              <a:rPr lang="en-GB" smtClean="0"/>
              <a:pPr/>
              <a:t>‹#›</a:t>
            </a:fld>
            <a:endParaRPr lang="en-GB" dirty="0"/>
          </a:p>
        </p:txBody>
      </p:sp>
      <p:sp>
        <p:nvSpPr>
          <p:cNvPr id="10" name="Text Placeholder 9"/>
          <p:cNvSpPr>
            <a:spLocks noGrp="1"/>
          </p:cNvSpPr>
          <p:nvPr>
            <p:ph type="body" sz="quarter" idx="13" hasCustomPrompt="1"/>
          </p:nvPr>
        </p:nvSpPr>
        <p:spPr>
          <a:xfrm>
            <a:off x="4662000" y="4784400"/>
            <a:ext cx="3726000" cy="1090800"/>
          </a:xfrm>
        </p:spPr>
        <p:txBody>
          <a:bodyPr>
            <a:noAutofit/>
          </a:bodyPr>
          <a:lstStyle>
            <a:lvl1pPr algn="r">
              <a:buNone/>
              <a:defRPr sz="1800">
                <a:solidFill>
                  <a:srgbClr val="000000"/>
                </a:solidFill>
              </a:defRPr>
            </a:lvl1pPr>
            <a:lvl2pPr algn="r">
              <a:defRPr sz="1800"/>
            </a:lvl2pPr>
            <a:lvl3pPr algn="r">
              <a:defRPr sz="1800"/>
            </a:lvl3pPr>
            <a:lvl4pPr algn="r">
              <a:defRPr sz="1800"/>
            </a:lvl4pPr>
            <a:lvl5pPr algn="r">
              <a:defRPr sz="1800"/>
            </a:lvl5pPr>
          </a:lstStyle>
          <a:p>
            <a:pPr lvl="0"/>
            <a:r>
              <a:rPr lang="en-US" dirty="0"/>
              <a:t>Presenter Name</a:t>
            </a:r>
            <a:endParaRPr lang="en-GB" dirty="0"/>
          </a:p>
        </p:txBody>
      </p:sp>
      <p:sp>
        <p:nvSpPr>
          <p:cNvPr id="12" name="Text Box 23"/>
          <p:cNvSpPr txBox="1">
            <a:spLocks noChangeArrowheads="1"/>
          </p:cNvSpPr>
          <p:nvPr userDrawn="1"/>
        </p:nvSpPr>
        <p:spPr bwMode="auto">
          <a:xfrm>
            <a:off x="7058773" y="6422404"/>
            <a:ext cx="1441450" cy="274638"/>
          </a:xfrm>
          <a:prstGeom prst="rect">
            <a:avLst/>
          </a:prstGeom>
          <a:noFill/>
          <a:ln w="9525">
            <a:noFill/>
            <a:miter lim="800000"/>
            <a:headEnd/>
            <a:tailEnd/>
          </a:ln>
          <a:effectLst/>
        </p:spPr>
        <p:txBody>
          <a:bodyPr wrap="none">
            <a:spAutoFit/>
          </a:bodyPr>
          <a:lstStyle/>
          <a:p>
            <a:r>
              <a:rPr lang="sv-SE" sz="1200" noProof="1">
                <a:solidFill>
                  <a:schemeClr val="bg2"/>
                </a:solidFill>
                <a:latin typeface="Arial" charset="0"/>
              </a:rPr>
              <a:t>www.alfalaval.com</a:t>
            </a:r>
            <a:endParaRPr lang="sv-SE" noProof="1">
              <a:solidFill>
                <a:schemeClr val="bg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r>
              <a:rPr lang="en-US"/>
              <a:t>© Alfa Laval</a:t>
            </a:r>
            <a:endParaRPr lang="en-GB"/>
          </a:p>
        </p:txBody>
      </p:sp>
      <p:sp>
        <p:nvSpPr>
          <p:cNvPr id="5" name="Footer Placeholder 4"/>
          <p:cNvSpPr>
            <a:spLocks noGrp="1"/>
          </p:cNvSpPr>
          <p:nvPr>
            <p:ph type="ftr" sz="quarter" idx="11"/>
          </p:nvPr>
        </p:nvSpPr>
        <p:spPr/>
        <p:txBody>
          <a:bodyPr/>
          <a:lstStyle/>
          <a:p>
            <a:r>
              <a:rPr lang="en-GB"/>
              <a:t>www.alfalaval.com</a:t>
            </a:r>
          </a:p>
        </p:txBody>
      </p:sp>
      <p:sp>
        <p:nvSpPr>
          <p:cNvPr id="6" name="Slide Number Placeholder 5"/>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r>
              <a:rPr lang="en-US"/>
              <a:t>© Alfa Laval</a:t>
            </a:r>
            <a:endParaRPr lang="en-GB"/>
          </a:p>
        </p:txBody>
      </p:sp>
      <p:sp>
        <p:nvSpPr>
          <p:cNvPr id="6" name="Footer Placeholder 5"/>
          <p:cNvSpPr>
            <a:spLocks noGrp="1"/>
          </p:cNvSpPr>
          <p:nvPr>
            <p:ph type="ftr" sz="quarter" idx="11"/>
          </p:nvPr>
        </p:nvSpPr>
        <p:spPr/>
        <p:txBody>
          <a:bodyPr/>
          <a:lstStyle/>
          <a:p>
            <a:r>
              <a:rPr lang="en-GB" dirty="0"/>
              <a:t>www.alfalaval.com</a:t>
            </a:r>
          </a:p>
        </p:txBody>
      </p:sp>
      <p:sp>
        <p:nvSpPr>
          <p:cNvPr id="7" name="Slide Number Placeholder 6"/>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
        <p:nvSpPr>
          <p:cNvPr id="8" name="Text Placeholder 2"/>
          <p:cNvSpPr>
            <a:spLocks noGrp="1"/>
          </p:cNvSpPr>
          <p:nvPr>
            <p:ph type="body" idx="13"/>
          </p:nvPr>
        </p:nvSpPr>
        <p:spPr>
          <a:xfrm>
            <a:off x="1031874" y="1270800"/>
            <a:ext cx="7354800" cy="504000"/>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9" name="Group 8"/>
          <p:cNvGrpSpPr/>
          <p:nvPr userDrawn="1"/>
        </p:nvGrpSpPr>
        <p:grpSpPr>
          <a:xfrm>
            <a:off x="0" y="6245225"/>
            <a:ext cx="9144000" cy="231775"/>
            <a:chOff x="0" y="6245225"/>
            <a:chExt cx="9144000" cy="231775"/>
          </a:xfrm>
        </p:grpSpPr>
        <p:sp>
          <p:nvSpPr>
            <p:cNvPr id="10" name="Line 13"/>
            <p:cNvSpPr>
              <a:spLocks noChangeShapeType="1"/>
            </p:cNvSpPr>
            <p:nvPr/>
          </p:nvSpPr>
          <p:spPr bwMode="auto">
            <a:xfrm flipV="1">
              <a:off x="762000" y="6246813"/>
              <a:ext cx="0" cy="9525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1" name="Line 10"/>
            <p:cNvSpPr>
              <a:spLocks noChangeShapeType="1"/>
            </p:cNvSpPr>
            <p:nvPr/>
          </p:nvSpPr>
          <p:spPr bwMode="auto">
            <a:xfrm flipH="1">
              <a:off x="908050" y="6477000"/>
              <a:ext cx="823595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2" name="Line 11"/>
            <p:cNvSpPr>
              <a:spLocks noChangeShapeType="1"/>
            </p:cNvSpPr>
            <p:nvPr/>
          </p:nvSpPr>
          <p:spPr bwMode="auto">
            <a:xfrm flipH="1">
              <a:off x="0" y="6245225"/>
              <a:ext cx="76200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3" name="Freeform 14"/>
            <p:cNvSpPr>
              <a:spLocks/>
            </p:cNvSpPr>
            <p:nvPr/>
          </p:nvSpPr>
          <p:spPr bwMode="auto">
            <a:xfrm flipH="1">
              <a:off x="762000" y="6337300"/>
              <a:ext cx="144463" cy="139700"/>
            </a:xfrm>
            <a:custGeom>
              <a:avLst/>
              <a:gdLst/>
              <a:ahLst/>
              <a:cxnLst>
                <a:cxn ang="0">
                  <a:pos x="0" y="76"/>
                </a:cxn>
                <a:cxn ang="0">
                  <a:pos x="82" y="0"/>
                </a:cxn>
              </a:cxnLst>
              <a:rect l="0" t="0" r="r" b="b"/>
              <a:pathLst>
                <a:path w="82" h="76">
                  <a:moveTo>
                    <a:pt x="0" y="76"/>
                  </a:moveTo>
                  <a:cubicBezTo>
                    <a:pt x="33" y="76"/>
                    <a:pt x="78" y="54"/>
                    <a:pt x="82" y="0"/>
                  </a:cubicBezTo>
                </a:path>
              </a:pathLst>
            </a:custGeom>
            <a:noFill/>
            <a:ln w="12700" cmpd="sng">
              <a:solidFill>
                <a:schemeClr val="tx2"/>
              </a:solidFill>
              <a:round/>
              <a:headEnd/>
              <a:tailEnd/>
            </a:ln>
            <a:effectLst/>
          </p:spPr>
          <p:txBody>
            <a:bodyPr wrap="none" anchor="ctr"/>
            <a:lstStyle/>
            <a:p>
              <a:endParaRPr lang="en-GB">
                <a:solidFill>
                  <a:schemeClr val="bg1"/>
                </a:solidFill>
              </a:endParaRPr>
            </a:p>
          </p:txBody>
        </p:sp>
      </p:grpSp>
      <p:sp>
        <p:nvSpPr>
          <p:cNvPr id="14" name="Content Placeholder 2"/>
          <p:cNvSpPr>
            <a:spLocks noGrp="1"/>
          </p:cNvSpPr>
          <p:nvPr>
            <p:ph idx="14"/>
          </p:nvPr>
        </p:nvSpPr>
        <p:spPr>
          <a:xfrm>
            <a:off x="1029600" y="1924050"/>
            <a:ext cx="7354800" cy="3769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29600" y="1600200"/>
            <a:ext cx="3600000" cy="4093200"/>
          </a:xfrm>
        </p:spPr>
        <p:txBody>
          <a:bodyPr>
            <a:normAutofit/>
          </a:bodyPr>
          <a:lstStyle>
            <a:lvl1pPr>
              <a:buNone/>
              <a:defRPr sz="2000"/>
            </a:lvl1pPr>
            <a:lvl2pPr>
              <a:buNone/>
              <a:defRPr sz="2000"/>
            </a:lvl2pPr>
            <a:lvl3pPr>
              <a:buNone/>
              <a:defRPr sz="2000"/>
            </a:lvl3pPr>
            <a:lvl4pPr>
              <a:buNone/>
              <a:defRPr sz="2000"/>
            </a:lvl4pPr>
            <a:lvl5pPr>
              <a:buNone/>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88000" y="1600200"/>
            <a:ext cx="3600000" cy="4095750"/>
          </a:xfrm>
        </p:spPr>
        <p:txBody>
          <a:bodyPr>
            <a:normAutofit/>
          </a:bodyPr>
          <a:lstStyle>
            <a:lvl1pPr>
              <a:buNone/>
              <a:defRPr sz="2000"/>
            </a:lvl1pPr>
            <a:lvl2pPr>
              <a:buNone/>
              <a:defRPr sz="2000"/>
            </a:lvl2pPr>
            <a:lvl3pPr>
              <a:buNone/>
              <a:defRPr sz="2000"/>
            </a:lvl3pPr>
            <a:lvl4pPr>
              <a:buNone/>
              <a:defRPr sz="2000"/>
            </a:lvl4pPr>
            <a:lvl5pPr>
              <a:buNone/>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 Alfa Laval</a:t>
            </a:r>
            <a:endParaRPr lang="en-GB"/>
          </a:p>
        </p:txBody>
      </p:sp>
      <p:sp>
        <p:nvSpPr>
          <p:cNvPr id="6" name="Footer Placeholder 5"/>
          <p:cNvSpPr>
            <a:spLocks noGrp="1"/>
          </p:cNvSpPr>
          <p:nvPr>
            <p:ph type="ftr" sz="quarter" idx="11"/>
          </p:nvPr>
        </p:nvSpPr>
        <p:spPr/>
        <p:txBody>
          <a:bodyPr/>
          <a:lstStyle/>
          <a:p>
            <a:r>
              <a:rPr lang="en-GB" dirty="0"/>
              <a:t>www.alfalaval.com</a:t>
            </a:r>
          </a:p>
        </p:txBody>
      </p:sp>
      <p:sp>
        <p:nvSpPr>
          <p:cNvPr id="7" name="Slide Number Placeholder 6"/>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grpSp>
        <p:nvGrpSpPr>
          <p:cNvPr id="13" name="Group 12"/>
          <p:cNvGrpSpPr/>
          <p:nvPr userDrawn="1"/>
        </p:nvGrpSpPr>
        <p:grpSpPr>
          <a:xfrm>
            <a:off x="0" y="6245225"/>
            <a:ext cx="9144000" cy="231775"/>
            <a:chOff x="0" y="6245225"/>
            <a:chExt cx="9144000" cy="231775"/>
          </a:xfrm>
        </p:grpSpPr>
        <p:sp>
          <p:nvSpPr>
            <p:cNvPr id="14" name="Line 13"/>
            <p:cNvSpPr>
              <a:spLocks noChangeShapeType="1"/>
            </p:cNvSpPr>
            <p:nvPr/>
          </p:nvSpPr>
          <p:spPr bwMode="auto">
            <a:xfrm flipV="1">
              <a:off x="762000" y="6246813"/>
              <a:ext cx="0" cy="9525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5" name="Line 10"/>
            <p:cNvSpPr>
              <a:spLocks noChangeShapeType="1"/>
            </p:cNvSpPr>
            <p:nvPr/>
          </p:nvSpPr>
          <p:spPr bwMode="auto">
            <a:xfrm flipH="1">
              <a:off x="908050" y="6477000"/>
              <a:ext cx="823595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6" name="Line 11"/>
            <p:cNvSpPr>
              <a:spLocks noChangeShapeType="1"/>
            </p:cNvSpPr>
            <p:nvPr/>
          </p:nvSpPr>
          <p:spPr bwMode="auto">
            <a:xfrm flipH="1">
              <a:off x="0" y="6245225"/>
              <a:ext cx="76200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7" name="Freeform 14"/>
            <p:cNvSpPr>
              <a:spLocks/>
            </p:cNvSpPr>
            <p:nvPr/>
          </p:nvSpPr>
          <p:spPr bwMode="auto">
            <a:xfrm flipH="1">
              <a:off x="762000" y="6337300"/>
              <a:ext cx="144463" cy="139700"/>
            </a:xfrm>
            <a:custGeom>
              <a:avLst/>
              <a:gdLst/>
              <a:ahLst/>
              <a:cxnLst>
                <a:cxn ang="0">
                  <a:pos x="0" y="76"/>
                </a:cxn>
                <a:cxn ang="0">
                  <a:pos x="82" y="0"/>
                </a:cxn>
              </a:cxnLst>
              <a:rect l="0" t="0" r="r" b="b"/>
              <a:pathLst>
                <a:path w="82" h="76">
                  <a:moveTo>
                    <a:pt x="0" y="76"/>
                  </a:moveTo>
                  <a:cubicBezTo>
                    <a:pt x="33" y="76"/>
                    <a:pt x="78" y="54"/>
                    <a:pt x="82" y="0"/>
                  </a:cubicBezTo>
                </a:path>
              </a:pathLst>
            </a:custGeom>
            <a:noFill/>
            <a:ln w="12700" cmpd="sng">
              <a:solidFill>
                <a:schemeClr val="tx2"/>
              </a:solidFill>
              <a:round/>
              <a:headEnd/>
              <a:tailEnd/>
            </a:ln>
            <a:effectLst/>
          </p:spPr>
          <p:txBody>
            <a:bodyPr wrap="none" anchor="ctr"/>
            <a:lstStyle/>
            <a:p>
              <a:endParaRPr lang="en-GB">
                <a:solidFill>
                  <a:schemeClr val="bg1"/>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29600" y="1924050"/>
            <a:ext cx="3600000" cy="3771899"/>
          </a:xfrm>
        </p:spPr>
        <p:txBody>
          <a:bodyPr>
            <a:normAutofit/>
          </a:bodyPr>
          <a:lstStyle>
            <a:lvl1pPr>
              <a:buNone/>
              <a:defRPr sz="2000"/>
            </a:lvl1pPr>
            <a:lvl2pPr>
              <a:buNone/>
              <a:defRPr sz="2000"/>
            </a:lvl2pPr>
            <a:lvl3pPr>
              <a:buNone/>
              <a:defRPr sz="2000"/>
            </a:lvl3pPr>
            <a:lvl4pPr>
              <a:buNone/>
              <a:defRPr sz="2000"/>
            </a:lvl4pPr>
            <a:lvl5pPr>
              <a:buNone/>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86674" y="1924048"/>
            <a:ext cx="3603264" cy="3771901"/>
          </a:xfrm>
        </p:spPr>
        <p:txBody>
          <a:bodyPr>
            <a:normAutofit/>
          </a:bodyPr>
          <a:lstStyle>
            <a:lvl1pPr>
              <a:buNone/>
              <a:defRPr sz="2000"/>
            </a:lvl1pPr>
            <a:lvl2pPr>
              <a:buNone/>
              <a:defRPr sz="2000"/>
            </a:lvl2pPr>
            <a:lvl3pPr>
              <a:buNone/>
              <a:defRPr sz="2000"/>
            </a:lvl3pPr>
            <a:lvl4pPr>
              <a:buNone/>
              <a:defRPr sz="2000"/>
            </a:lvl4pPr>
            <a:lvl5pPr>
              <a:buNone/>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 Alfa Laval</a:t>
            </a:r>
            <a:endParaRPr lang="en-GB"/>
          </a:p>
        </p:txBody>
      </p:sp>
      <p:sp>
        <p:nvSpPr>
          <p:cNvPr id="6" name="Footer Placeholder 5"/>
          <p:cNvSpPr>
            <a:spLocks noGrp="1"/>
          </p:cNvSpPr>
          <p:nvPr>
            <p:ph type="ftr" sz="quarter" idx="11"/>
          </p:nvPr>
        </p:nvSpPr>
        <p:spPr/>
        <p:txBody>
          <a:bodyPr/>
          <a:lstStyle/>
          <a:p>
            <a:r>
              <a:rPr lang="en-GB" dirty="0"/>
              <a:t>www.alfalaval.com</a:t>
            </a:r>
          </a:p>
        </p:txBody>
      </p:sp>
      <p:sp>
        <p:nvSpPr>
          <p:cNvPr id="7" name="Slide Number Placeholder 6"/>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
        <p:nvSpPr>
          <p:cNvPr id="8" name="Text Placeholder 2"/>
          <p:cNvSpPr>
            <a:spLocks noGrp="1"/>
          </p:cNvSpPr>
          <p:nvPr>
            <p:ph type="body" idx="13"/>
          </p:nvPr>
        </p:nvSpPr>
        <p:spPr>
          <a:xfrm>
            <a:off x="1031874" y="1270800"/>
            <a:ext cx="7354800" cy="504000"/>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14" name="Group 13"/>
          <p:cNvGrpSpPr/>
          <p:nvPr userDrawn="1"/>
        </p:nvGrpSpPr>
        <p:grpSpPr>
          <a:xfrm>
            <a:off x="0" y="6245225"/>
            <a:ext cx="9144000" cy="231775"/>
            <a:chOff x="0" y="6245225"/>
            <a:chExt cx="9144000" cy="231775"/>
          </a:xfrm>
        </p:grpSpPr>
        <p:sp>
          <p:nvSpPr>
            <p:cNvPr id="15" name="Line 13"/>
            <p:cNvSpPr>
              <a:spLocks noChangeShapeType="1"/>
            </p:cNvSpPr>
            <p:nvPr/>
          </p:nvSpPr>
          <p:spPr bwMode="auto">
            <a:xfrm flipV="1">
              <a:off x="762000" y="6246813"/>
              <a:ext cx="0" cy="9525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6" name="Line 10"/>
            <p:cNvSpPr>
              <a:spLocks noChangeShapeType="1"/>
            </p:cNvSpPr>
            <p:nvPr/>
          </p:nvSpPr>
          <p:spPr bwMode="auto">
            <a:xfrm flipH="1">
              <a:off x="908050" y="6477000"/>
              <a:ext cx="823595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7" name="Line 11"/>
            <p:cNvSpPr>
              <a:spLocks noChangeShapeType="1"/>
            </p:cNvSpPr>
            <p:nvPr/>
          </p:nvSpPr>
          <p:spPr bwMode="auto">
            <a:xfrm flipH="1">
              <a:off x="0" y="6245225"/>
              <a:ext cx="76200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8" name="Freeform 14"/>
            <p:cNvSpPr>
              <a:spLocks/>
            </p:cNvSpPr>
            <p:nvPr/>
          </p:nvSpPr>
          <p:spPr bwMode="auto">
            <a:xfrm flipH="1">
              <a:off x="762000" y="6337300"/>
              <a:ext cx="144463" cy="139700"/>
            </a:xfrm>
            <a:custGeom>
              <a:avLst/>
              <a:gdLst/>
              <a:ahLst/>
              <a:cxnLst>
                <a:cxn ang="0">
                  <a:pos x="0" y="76"/>
                </a:cxn>
                <a:cxn ang="0">
                  <a:pos x="82" y="0"/>
                </a:cxn>
              </a:cxnLst>
              <a:rect l="0" t="0" r="r" b="b"/>
              <a:pathLst>
                <a:path w="82" h="76">
                  <a:moveTo>
                    <a:pt x="0" y="76"/>
                  </a:moveTo>
                  <a:cubicBezTo>
                    <a:pt x="33" y="76"/>
                    <a:pt x="78" y="54"/>
                    <a:pt x="82" y="0"/>
                  </a:cubicBezTo>
                </a:path>
              </a:pathLst>
            </a:custGeom>
            <a:noFill/>
            <a:ln w="12700" cmpd="sng">
              <a:solidFill>
                <a:schemeClr val="tx2"/>
              </a:solidFill>
              <a:round/>
              <a:headEnd/>
              <a:tailEnd/>
            </a:ln>
            <a:effectLst/>
          </p:spPr>
          <p:txBody>
            <a:bodyPr wrap="none" anchor="ctr"/>
            <a:lstStyle/>
            <a:p>
              <a:endParaRPr lang="en-GB">
                <a:solidFill>
                  <a:schemeClr val="bg1"/>
                </a:solidFil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031874" y="1270800"/>
            <a:ext cx="7354800" cy="504000"/>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9600" y="1857980"/>
            <a:ext cx="2268077" cy="4105073"/>
          </a:xfrm>
        </p:spPr>
        <p:txBody>
          <a:bodyPr>
            <a:normAutofit/>
          </a:bodyPr>
          <a:lstStyle>
            <a:lvl1pPr>
              <a:defRPr sz="20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p:txBody>
      </p:sp>
      <p:sp>
        <p:nvSpPr>
          <p:cNvPr id="6" name="Content Placeholder 5"/>
          <p:cNvSpPr>
            <a:spLocks noGrp="1"/>
          </p:cNvSpPr>
          <p:nvPr>
            <p:ph sz="quarter" idx="4"/>
          </p:nvPr>
        </p:nvSpPr>
        <p:spPr>
          <a:xfrm>
            <a:off x="3414410" y="1857981"/>
            <a:ext cx="4969992" cy="3636000"/>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 Alfa Laval</a:t>
            </a:r>
            <a:endParaRPr lang="en-GB"/>
          </a:p>
        </p:txBody>
      </p:sp>
      <p:sp>
        <p:nvSpPr>
          <p:cNvPr id="8" name="Footer Placeholder 7"/>
          <p:cNvSpPr>
            <a:spLocks noGrp="1"/>
          </p:cNvSpPr>
          <p:nvPr>
            <p:ph type="ftr" sz="quarter" idx="11"/>
          </p:nvPr>
        </p:nvSpPr>
        <p:spPr/>
        <p:txBody>
          <a:bodyPr/>
          <a:lstStyle/>
          <a:p>
            <a:r>
              <a:rPr lang="en-GB"/>
              <a:t>www.alfalaval.com</a:t>
            </a:r>
          </a:p>
        </p:txBody>
      </p:sp>
      <p:sp>
        <p:nvSpPr>
          <p:cNvPr id="9" name="Slide Number Placeholder 8"/>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sp>
        <p:nvSpPr>
          <p:cNvPr id="10" name="Text Placeholder 2"/>
          <p:cNvSpPr>
            <a:spLocks noGrp="1"/>
          </p:cNvSpPr>
          <p:nvPr>
            <p:ph type="body" idx="13"/>
          </p:nvPr>
        </p:nvSpPr>
        <p:spPr>
          <a:xfrm>
            <a:off x="3414410" y="5573949"/>
            <a:ext cx="4969990" cy="389105"/>
          </a:xfrm>
        </p:spPr>
        <p:txBody>
          <a:bodyPr anchor="b">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21" name="Group 20"/>
          <p:cNvGrpSpPr/>
          <p:nvPr userDrawn="1"/>
        </p:nvGrpSpPr>
        <p:grpSpPr>
          <a:xfrm>
            <a:off x="0" y="6245225"/>
            <a:ext cx="9144000" cy="231775"/>
            <a:chOff x="0" y="6245225"/>
            <a:chExt cx="9144000" cy="231775"/>
          </a:xfrm>
        </p:grpSpPr>
        <p:sp>
          <p:nvSpPr>
            <p:cNvPr id="22" name="Line 13"/>
            <p:cNvSpPr>
              <a:spLocks noChangeShapeType="1"/>
            </p:cNvSpPr>
            <p:nvPr/>
          </p:nvSpPr>
          <p:spPr bwMode="auto">
            <a:xfrm flipV="1">
              <a:off x="762000" y="6246813"/>
              <a:ext cx="0" cy="9525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23" name="Line 10"/>
            <p:cNvSpPr>
              <a:spLocks noChangeShapeType="1"/>
            </p:cNvSpPr>
            <p:nvPr/>
          </p:nvSpPr>
          <p:spPr bwMode="auto">
            <a:xfrm flipH="1">
              <a:off x="908050" y="6477000"/>
              <a:ext cx="823595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24" name="Line 11"/>
            <p:cNvSpPr>
              <a:spLocks noChangeShapeType="1"/>
            </p:cNvSpPr>
            <p:nvPr/>
          </p:nvSpPr>
          <p:spPr bwMode="auto">
            <a:xfrm flipH="1">
              <a:off x="0" y="6245225"/>
              <a:ext cx="76200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25" name="Freeform 14"/>
            <p:cNvSpPr>
              <a:spLocks/>
            </p:cNvSpPr>
            <p:nvPr/>
          </p:nvSpPr>
          <p:spPr bwMode="auto">
            <a:xfrm flipH="1">
              <a:off x="762000" y="6337300"/>
              <a:ext cx="144463" cy="139700"/>
            </a:xfrm>
            <a:custGeom>
              <a:avLst/>
              <a:gdLst/>
              <a:ahLst/>
              <a:cxnLst>
                <a:cxn ang="0">
                  <a:pos x="0" y="76"/>
                </a:cxn>
                <a:cxn ang="0">
                  <a:pos x="82" y="0"/>
                </a:cxn>
              </a:cxnLst>
              <a:rect l="0" t="0" r="r" b="b"/>
              <a:pathLst>
                <a:path w="82" h="76">
                  <a:moveTo>
                    <a:pt x="0" y="76"/>
                  </a:moveTo>
                  <a:cubicBezTo>
                    <a:pt x="33" y="76"/>
                    <a:pt x="78" y="54"/>
                    <a:pt x="82" y="0"/>
                  </a:cubicBezTo>
                </a:path>
              </a:pathLst>
            </a:custGeom>
            <a:noFill/>
            <a:ln w="12700" cmpd="sng">
              <a:solidFill>
                <a:schemeClr val="tx2"/>
              </a:solidFill>
              <a:round/>
              <a:headEnd/>
              <a:tailEnd/>
            </a:ln>
            <a:effectLst/>
          </p:spPr>
          <p:txBody>
            <a:bodyPr wrap="none" anchor="ctr"/>
            <a:lstStyle/>
            <a:p>
              <a:endParaRPr lang="en-GB">
                <a:solidFill>
                  <a:schemeClr val="bg1"/>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 Alfa Laval</a:t>
            </a:r>
            <a:endParaRPr lang="en-GB"/>
          </a:p>
        </p:txBody>
      </p:sp>
      <p:sp>
        <p:nvSpPr>
          <p:cNvPr id="4" name="Footer Placeholder 3"/>
          <p:cNvSpPr>
            <a:spLocks noGrp="1"/>
          </p:cNvSpPr>
          <p:nvPr>
            <p:ph type="ftr" sz="quarter" idx="11"/>
          </p:nvPr>
        </p:nvSpPr>
        <p:spPr/>
        <p:txBody>
          <a:bodyPr/>
          <a:lstStyle/>
          <a:p>
            <a:r>
              <a:rPr lang="en-GB"/>
              <a:t>www.alfalaval.com</a:t>
            </a:r>
          </a:p>
        </p:txBody>
      </p:sp>
      <p:sp>
        <p:nvSpPr>
          <p:cNvPr id="5" name="Slide Number Placeholder 4"/>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grpSp>
        <p:nvGrpSpPr>
          <p:cNvPr id="16" name="Group 15"/>
          <p:cNvGrpSpPr/>
          <p:nvPr userDrawn="1"/>
        </p:nvGrpSpPr>
        <p:grpSpPr>
          <a:xfrm>
            <a:off x="0" y="6245225"/>
            <a:ext cx="9144000" cy="231775"/>
            <a:chOff x="0" y="6245225"/>
            <a:chExt cx="9144000" cy="231775"/>
          </a:xfrm>
        </p:grpSpPr>
        <p:sp>
          <p:nvSpPr>
            <p:cNvPr id="17" name="Line 13"/>
            <p:cNvSpPr>
              <a:spLocks noChangeShapeType="1"/>
            </p:cNvSpPr>
            <p:nvPr/>
          </p:nvSpPr>
          <p:spPr bwMode="auto">
            <a:xfrm flipV="1">
              <a:off x="762000" y="6246813"/>
              <a:ext cx="0" cy="9525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8" name="Line 10"/>
            <p:cNvSpPr>
              <a:spLocks noChangeShapeType="1"/>
            </p:cNvSpPr>
            <p:nvPr/>
          </p:nvSpPr>
          <p:spPr bwMode="auto">
            <a:xfrm flipH="1">
              <a:off x="908050" y="6477000"/>
              <a:ext cx="823595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9" name="Line 11"/>
            <p:cNvSpPr>
              <a:spLocks noChangeShapeType="1"/>
            </p:cNvSpPr>
            <p:nvPr/>
          </p:nvSpPr>
          <p:spPr bwMode="auto">
            <a:xfrm flipH="1">
              <a:off x="0" y="6245225"/>
              <a:ext cx="76200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20" name="Freeform 14"/>
            <p:cNvSpPr>
              <a:spLocks/>
            </p:cNvSpPr>
            <p:nvPr/>
          </p:nvSpPr>
          <p:spPr bwMode="auto">
            <a:xfrm flipH="1">
              <a:off x="762000" y="6337300"/>
              <a:ext cx="144463" cy="139700"/>
            </a:xfrm>
            <a:custGeom>
              <a:avLst/>
              <a:gdLst/>
              <a:ahLst/>
              <a:cxnLst>
                <a:cxn ang="0">
                  <a:pos x="0" y="76"/>
                </a:cxn>
                <a:cxn ang="0">
                  <a:pos x="82" y="0"/>
                </a:cxn>
              </a:cxnLst>
              <a:rect l="0" t="0" r="r" b="b"/>
              <a:pathLst>
                <a:path w="82" h="76">
                  <a:moveTo>
                    <a:pt x="0" y="76"/>
                  </a:moveTo>
                  <a:cubicBezTo>
                    <a:pt x="33" y="76"/>
                    <a:pt x="78" y="54"/>
                    <a:pt x="82" y="0"/>
                  </a:cubicBezTo>
                </a:path>
              </a:pathLst>
            </a:custGeom>
            <a:noFill/>
            <a:ln w="12700" cmpd="sng">
              <a:solidFill>
                <a:schemeClr val="tx2"/>
              </a:solidFill>
              <a:round/>
              <a:headEnd/>
              <a:tailEnd/>
            </a:ln>
            <a:effectLst/>
          </p:spPr>
          <p:txBody>
            <a:bodyPr wrap="none" anchor="ctr"/>
            <a:lstStyle/>
            <a:p>
              <a:endParaRPr lang="en-GB">
                <a:solidFill>
                  <a:schemeClr val="bg1"/>
                </a:solidFil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Alfa Laval</a:t>
            </a:r>
            <a:endParaRPr lang="en-GB"/>
          </a:p>
        </p:txBody>
      </p:sp>
      <p:sp>
        <p:nvSpPr>
          <p:cNvPr id="3" name="Footer Placeholder 2"/>
          <p:cNvSpPr>
            <a:spLocks noGrp="1"/>
          </p:cNvSpPr>
          <p:nvPr>
            <p:ph type="ftr" sz="quarter" idx="11"/>
          </p:nvPr>
        </p:nvSpPr>
        <p:spPr/>
        <p:txBody>
          <a:bodyPr/>
          <a:lstStyle/>
          <a:p>
            <a:r>
              <a:rPr lang="en-GB"/>
              <a:t>www.alfalaval.com</a:t>
            </a:r>
          </a:p>
        </p:txBody>
      </p:sp>
      <p:sp>
        <p:nvSpPr>
          <p:cNvPr id="4" name="Slide Number Placeholder 3"/>
          <p:cNvSpPr>
            <a:spLocks noGrp="1"/>
          </p:cNvSpPr>
          <p:nvPr>
            <p:ph type="sldNum" sz="quarter" idx="12"/>
          </p:nvPr>
        </p:nvSpPr>
        <p:spPr/>
        <p:txBody>
          <a:bodyPr/>
          <a:lstStyle/>
          <a:p>
            <a:r>
              <a:rPr lang="en-GB" dirty="0"/>
              <a:t>Slide </a:t>
            </a:r>
            <a:fld id="{A4DDAF4F-D1E8-4495-A8C3-6DF87AF61388}" type="slidenum">
              <a:rPr lang="en-GB" smtClean="0"/>
              <a:pPr/>
              <a:t>‹#›</a:t>
            </a:fld>
            <a:endParaRPr lang="en-GB" dirty="0"/>
          </a:p>
        </p:txBody>
      </p:sp>
      <p:grpSp>
        <p:nvGrpSpPr>
          <p:cNvPr id="15" name="Group 14"/>
          <p:cNvGrpSpPr/>
          <p:nvPr userDrawn="1"/>
        </p:nvGrpSpPr>
        <p:grpSpPr>
          <a:xfrm>
            <a:off x="0" y="6245225"/>
            <a:ext cx="9144000" cy="231775"/>
            <a:chOff x="0" y="6245225"/>
            <a:chExt cx="9144000" cy="231775"/>
          </a:xfrm>
        </p:grpSpPr>
        <p:sp>
          <p:nvSpPr>
            <p:cNvPr id="16" name="Line 13"/>
            <p:cNvSpPr>
              <a:spLocks noChangeShapeType="1"/>
            </p:cNvSpPr>
            <p:nvPr/>
          </p:nvSpPr>
          <p:spPr bwMode="auto">
            <a:xfrm flipV="1">
              <a:off x="762000" y="6246813"/>
              <a:ext cx="0" cy="9525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7" name="Line 10"/>
            <p:cNvSpPr>
              <a:spLocks noChangeShapeType="1"/>
            </p:cNvSpPr>
            <p:nvPr/>
          </p:nvSpPr>
          <p:spPr bwMode="auto">
            <a:xfrm flipH="1">
              <a:off x="908050" y="6477000"/>
              <a:ext cx="823595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8" name="Line 11"/>
            <p:cNvSpPr>
              <a:spLocks noChangeShapeType="1"/>
            </p:cNvSpPr>
            <p:nvPr/>
          </p:nvSpPr>
          <p:spPr bwMode="auto">
            <a:xfrm flipH="1">
              <a:off x="0" y="6245225"/>
              <a:ext cx="76200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9" name="Freeform 14"/>
            <p:cNvSpPr>
              <a:spLocks/>
            </p:cNvSpPr>
            <p:nvPr/>
          </p:nvSpPr>
          <p:spPr bwMode="auto">
            <a:xfrm flipH="1">
              <a:off x="762000" y="6337300"/>
              <a:ext cx="144463" cy="139700"/>
            </a:xfrm>
            <a:custGeom>
              <a:avLst/>
              <a:gdLst/>
              <a:ahLst/>
              <a:cxnLst>
                <a:cxn ang="0">
                  <a:pos x="0" y="76"/>
                </a:cxn>
                <a:cxn ang="0">
                  <a:pos x="82" y="0"/>
                </a:cxn>
              </a:cxnLst>
              <a:rect l="0" t="0" r="r" b="b"/>
              <a:pathLst>
                <a:path w="82" h="76">
                  <a:moveTo>
                    <a:pt x="0" y="76"/>
                  </a:moveTo>
                  <a:cubicBezTo>
                    <a:pt x="33" y="76"/>
                    <a:pt x="78" y="54"/>
                    <a:pt x="82" y="0"/>
                  </a:cubicBezTo>
                </a:path>
              </a:pathLst>
            </a:custGeom>
            <a:noFill/>
            <a:ln w="12700" cmpd="sng">
              <a:solidFill>
                <a:schemeClr val="tx2"/>
              </a:solidFill>
              <a:round/>
              <a:headEnd/>
              <a:tailEnd/>
            </a:ln>
            <a:effectLst/>
          </p:spPr>
          <p:txBody>
            <a:bodyPr wrap="none" anchor="ctr"/>
            <a:lstStyle/>
            <a:p>
              <a:endParaRPr lang="en-GB">
                <a:solidFill>
                  <a:schemeClr val="bg1"/>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9600" y="381600"/>
            <a:ext cx="7354800" cy="817200"/>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1029600" y="1600200"/>
            <a:ext cx="7354800" cy="4093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71815" y="6205710"/>
            <a:ext cx="2894400" cy="2304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2"/>
                </a:solidFill>
              </a:defRPr>
            </a:lvl1pPr>
          </a:lstStyle>
          <a:p>
            <a:r>
              <a:rPr lang="en-US"/>
              <a:t>© Alfa Laval</a:t>
            </a:r>
            <a:endParaRPr lang="en-GB" dirty="0"/>
          </a:p>
        </p:txBody>
      </p:sp>
      <p:sp>
        <p:nvSpPr>
          <p:cNvPr id="5" name="Footer Placeholder 4"/>
          <p:cNvSpPr>
            <a:spLocks noGrp="1"/>
          </p:cNvSpPr>
          <p:nvPr>
            <p:ph type="ftr" sz="quarter" idx="3"/>
          </p:nvPr>
        </p:nvSpPr>
        <p:spPr>
          <a:xfrm>
            <a:off x="7560000" y="6199792"/>
            <a:ext cx="1440000" cy="230400"/>
          </a:xfrm>
          <a:prstGeom prst="rect">
            <a:avLst/>
          </a:prstGeom>
        </p:spPr>
        <p:txBody>
          <a:bodyPr vert="horz" lIns="91440" tIns="45720" rIns="91440" bIns="45720" rtlCol="0" anchor="ctr"/>
          <a:lstStyle>
            <a:lvl1pPr algn="ctr">
              <a:defRPr sz="1200">
                <a:solidFill>
                  <a:schemeClr val="tx2"/>
                </a:solidFill>
              </a:defRPr>
            </a:lvl1pPr>
          </a:lstStyle>
          <a:p>
            <a:r>
              <a:rPr lang="en-GB" noProof="1"/>
              <a:t>www.alfalaval.com</a:t>
            </a:r>
            <a:endParaRPr lang="en-GB" noProof="1">
              <a:latin typeface="Times New Roman" pitchFamily="18" charset="0"/>
            </a:endParaRPr>
          </a:p>
        </p:txBody>
      </p:sp>
      <p:sp>
        <p:nvSpPr>
          <p:cNvPr id="6" name="Slide Number Placeholder 5"/>
          <p:cNvSpPr>
            <a:spLocks noGrp="1"/>
          </p:cNvSpPr>
          <p:nvPr>
            <p:ph type="sldNum" sz="quarter" idx="4"/>
          </p:nvPr>
        </p:nvSpPr>
        <p:spPr>
          <a:xfrm>
            <a:off x="3999600" y="6205710"/>
            <a:ext cx="1144800" cy="230400"/>
          </a:xfrm>
          <a:prstGeom prst="rect">
            <a:avLst/>
          </a:prstGeom>
        </p:spPr>
        <p:txBody>
          <a:bodyPr vert="horz" lIns="91440" tIns="45720" rIns="91440" bIns="45720" rtlCol="0" anchor="ctr"/>
          <a:lstStyle>
            <a:lvl1pPr algn="ctr">
              <a:defRPr sz="1000">
                <a:solidFill>
                  <a:schemeClr val="bg2"/>
                </a:solidFill>
              </a:defRPr>
            </a:lvl1pPr>
          </a:lstStyle>
          <a:p>
            <a:r>
              <a:rPr lang="en-GB"/>
              <a:t>Slide </a:t>
            </a:r>
            <a:fld id="{A4DDAF4F-D1E8-4495-A8C3-6DF87AF61388}" type="slidenum">
              <a:rPr lang="en-GB" smtClean="0"/>
              <a:pPr/>
              <a:t>‹#›</a:t>
            </a:fld>
            <a:endParaRPr lang="en-GB" dirty="0"/>
          </a:p>
        </p:txBody>
      </p:sp>
      <p:grpSp>
        <p:nvGrpSpPr>
          <p:cNvPr id="13" name="Group 12"/>
          <p:cNvGrpSpPr/>
          <p:nvPr/>
        </p:nvGrpSpPr>
        <p:grpSpPr>
          <a:xfrm>
            <a:off x="0" y="6245225"/>
            <a:ext cx="9144000" cy="231775"/>
            <a:chOff x="0" y="6245225"/>
            <a:chExt cx="9144000" cy="231775"/>
          </a:xfrm>
        </p:grpSpPr>
        <p:sp>
          <p:nvSpPr>
            <p:cNvPr id="8" name="Line 13"/>
            <p:cNvSpPr>
              <a:spLocks noChangeShapeType="1"/>
            </p:cNvSpPr>
            <p:nvPr/>
          </p:nvSpPr>
          <p:spPr bwMode="auto">
            <a:xfrm flipV="1">
              <a:off x="762000" y="6246813"/>
              <a:ext cx="0" cy="9525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9" name="Line 10"/>
            <p:cNvSpPr>
              <a:spLocks noChangeShapeType="1"/>
            </p:cNvSpPr>
            <p:nvPr/>
          </p:nvSpPr>
          <p:spPr bwMode="auto">
            <a:xfrm flipH="1">
              <a:off x="908050" y="6477000"/>
              <a:ext cx="823595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0" name="Line 11"/>
            <p:cNvSpPr>
              <a:spLocks noChangeShapeType="1"/>
            </p:cNvSpPr>
            <p:nvPr/>
          </p:nvSpPr>
          <p:spPr bwMode="auto">
            <a:xfrm flipH="1">
              <a:off x="0" y="6245225"/>
              <a:ext cx="766800" cy="0"/>
            </a:xfrm>
            <a:prstGeom prst="line">
              <a:avLst/>
            </a:prstGeom>
            <a:noFill/>
            <a:ln w="12700">
              <a:solidFill>
                <a:schemeClr val="tx2"/>
              </a:solidFill>
              <a:round/>
              <a:headEnd/>
              <a:tailEnd/>
            </a:ln>
            <a:effectLst/>
          </p:spPr>
          <p:txBody>
            <a:bodyPr wrap="none" anchor="ctr"/>
            <a:lstStyle/>
            <a:p>
              <a:endParaRPr lang="en-GB">
                <a:solidFill>
                  <a:schemeClr val="bg1"/>
                </a:solidFill>
              </a:endParaRPr>
            </a:p>
          </p:txBody>
        </p:sp>
        <p:sp>
          <p:nvSpPr>
            <p:cNvPr id="11" name="Freeform 14"/>
            <p:cNvSpPr>
              <a:spLocks/>
            </p:cNvSpPr>
            <p:nvPr/>
          </p:nvSpPr>
          <p:spPr bwMode="auto">
            <a:xfrm flipH="1">
              <a:off x="762000" y="6337300"/>
              <a:ext cx="144463" cy="139700"/>
            </a:xfrm>
            <a:custGeom>
              <a:avLst/>
              <a:gdLst/>
              <a:ahLst/>
              <a:cxnLst>
                <a:cxn ang="0">
                  <a:pos x="0" y="76"/>
                </a:cxn>
                <a:cxn ang="0">
                  <a:pos x="82" y="0"/>
                </a:cxn>
              </a:cxnLst>
              <a:rect l="0" t="0" r="r" b="b"/>
              <a:pathLst>
                <a:path w="82" h="76">
                  <a:moveTo>
                    <a:pt x="0" y="76"/>
                  </a:moveTo>
                  <a:cubicBezTo>
                    <a:pt x="33" y="76"/>
                    <a:pt x="78" y="54"/>
                    <a:pt x="82" y="0"/>
                  </a:cubicBezTo>
                </a:path>
              </a:pathLst>
            </a:custGeom>
            <a:noFill/>
            <a:ln w="12700" cmpd="sng">
              <a:solidFill>
                <a:schemeClr val="tx2"/>
              </a:solidFill>
              <a:round/>
              <a:headEnd/>
              <a:tailEnd/>
            </a:ln>
            <a:effectLst/>
          </p:spPr>
          <p:txBody>
            <a:bodyPr wrap="none" anchor="ctr"/>
            <a:lstStyle/>
            <a:p>
              <a:endParaRPr lang="en-GB">
                <a:solidFill>
                  <a:schemeClr val="bg1"/>
                </a:solidFill>
              </a:endParaRPr>
            </a:p>
          </p:txBody>
        </p:sp>
      </p:grpSp>
      <p:sp>
        <p:nvSpPr>
          <p:cNvPr id="12" name="TextBox 11">
            <a:extLst>
              <a:ext uri="{FF2B5EF4-FFF2-40B4-BE49-F238E27FC236}">
                <a16:creationId xmlns:a16="http://schemas.microsoft.com/office/drawing/2014/main" id="{57C3CACF-A329-CB85-322A-75085F696A5C}"/>
              </a:ext>
            </a:extLst>
          </p:cNvPr>
          <p:cNvSpPr txBox="1"/>
          <p:nvPr>
            <p:extLst>
              <p:ext uri="{1162E1C5-73C7-4A58-AE30-91384D911F3F}">
                <p184:classification xmlns:p184="http://schemas.microsoft.com/office/powerpoint/2018/4/main" val="ftr"/>
              </p:ext>
            </p:extLst>
          </p:nvPr>
        </p:nvSpPr>
        <p:spPr>
          <a:xfrm>
            <a:off x="3847275" y="6736080"/>
            <a:ext cx="1471612" cy="121920"/>
          </a:xfrm>
          <a:prstGeom prst="rect">
            <a:avLst/>
          </a:prstGeom>
        </p:spPr>
        <p:txBody>
          <a:bodyPr horzOverflow="overflow" lIns="0" tIns="0" rIns="0" bIns="0">
            <a:spAutoFit/>
          </a:bodyPr>
          <a:lstStyle/>
          <a:p>
            <a:pPr algn="ctr"/>
            <a:r>
              <a:rPr lang="en-US" sz="800">
                <a:solidFill>
                  <a:srgbClr val="737373"/>
                </a:solidFill>
                <a:latin typeface="Calibri" panose="020F0502020204030204" pitchFamily="34" charset="0"/>
                <a:cs typeface="Calibri" panose="020F0502020204030204" pitchFamily="34" charset="0"/>
              </a:rPr>
              <a:t>Classified by Alfa Laval as: Business</a:t>
            </a:r>
          </a:p>
        </p:txBody>
      </p:sp>
    </p:spTree>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61" r:id="rId4"/>
    <p:sldLayoutId id="2147483652" r:id="rId5"/>
    <p:sldLayoutId id="2147483659" r:id="rId6"/>
    <p:sldLayoutId id="2147483660" r:id="rId7"/>
    <p:sldLayoutId id="2147483654" r:id="rId8"/>
    <p:sldLayoutId id="2147483655" r:id="rId9"/>
    <p:sldLayoutId id="2147483663" r:id="rId10"/>
  </p:sldLayoutIdLst>
  <p:hf hdr="0"/>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342900" indent="-342900" algn="l" defTabSz="914400" rtl="0" eaLnBrk="1" latinLnBrk="0" hangingPunct="1">
        <a:spcBef>
          <a:spcPts val="24"/>
        </a:spcBef>
        <a:buClr>
          <a:schemeClr val="tx2"/>
        </a:buClr>
        <a:buFont typeface="Arial" pitchFamily="34" charset="0"/>
        <a:buChar char="•"/>
        <a:defRPr sz="2400" kern="1200">
          <a:solidFill>
            <a:srgbClr val="000000"/>
          </a:solidFill>
          <a:latin typeface="+mn-lt"/>
          <a:ea typeface="+mn-ea"/>
          <a:cs typeface="+mn-cs"/>
        </a:defRPr>
      </a:lvl1pPr>
      <a:lvl2pPr marL="742950" indent="-285750" algn="l" defTabSz="914400" rtl="0" eaLnBrk="1" latinLnBrk="0" hangingPunct="1">
        <a:spcBef>
          <a:spcPts val="24"/>
        </a:spcBef>
        <a:buClr>
          <a:schemeClr val="tx2"/>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ts val="24"/>
        </a:spcBef>
        <a:buClr>
          <a:schemeClr val="tx2"/>
        </a:buClr>
        <a:buFont typeface="Wingdings" pitchFamily="2" charset="2"/>
        <a:buChar char="§"/>
        <a:defRPr sz="2000" kern="1200">
          <a:solidFill>
            <a:srgbClr val="000000"/>
          </a:solidFill>
          <a:latin typeface="+mn-lt"/>
          <a:ea typeface="+mn-ea"/>
          <a:cs typeface="+mn-cs"/>
        </a:defRPr>
      </a:lvl3pPr>
      <a:lvl4pPr marL="1600200" indent="-228600" algn="l" defTabSz="914400" rtl="0" eaLnBrk="1" latinLnBrk="0" hangingPunct="1">
        <a:spcBef>
          <a:spcPts val="24"/>
        </a:spcBef>
        <a:buClr>
          <a:schemeClr val="tx2"/>
        </a:buClr>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ts val="24"/>
        </a:spcBef>
        <a:buClr>
          <a:schemeClr val="tx2"/>
        </a:buClr>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0.pn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80.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9.jpe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hyperlink" Target="U-turn%20music%20EN.wmv"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1CE522-70B3-41F2-A9D3-C5A2E157565A}"/>
              </a:ext>
            </a:extLst>
          </p:cNvPr>
          <p:cNvSpPr>
            <a:spLocks noGrp="1"/>
          </p:cNvSpPr>
          <p:nvPr>
            <p:ph type="title"/>
          </p:nvPr>
        </p:nvSpPr>
        <p:spPr/>
        <p:txBody>
          <a:bodyPr/>
          <a:lstStyle/>
          <a:p>
            <a:r>
              <a:rPr lang="sv-SE" dirty="0" err="1"/>
              <a:t>How</a:t>
            </a:r>
            <a:r>
              <a:rPr lang="sv-SE" dirty="0"/>
              <a:t> to </a:t>
            </a:r>
            <a:r>
              <a:rPr lang="sv-SE" dirty="0" err="1"/>
              <a:t>select</a:t>
            </a:r>
            <a:r>
              <a:rPr lang="sv-SE" dirty="0"/>
              <a:t>?</a:t>
            </a:r>
            <a:endParaRPr lang="en-US" dirty="0"/>
          </a:p>
        </p:txBody>
      </p:sp>
      <p:sp>
        <p:nvSpPr>
          <p:cNvPr id="2" name="Date Placeholder 1">
            <a:extLst>
              <a:ext uri="{FF2B5EF4-FFF2-40B4-BE49-F238E27FC236}">
                <a16:creationId xmlns:a16="http://schemas.microsoft.com/office/drawing/2014/main" id="{37A2126E-F8C5-41A0-AFE1-8BD8B7DAD2D3}"/>
              </a:ext>
            </a:extLst>
          </p:cNvPr>
          <p:cNvSpPr>
            <a:spLocks noGrp="1"/>
          </p:cNvSpPr>
          <p:nvPr>
            <p:ph type="dt" sz="half" idx="10"/>
          </p:nvPr>
        </p:nvSpPr>
        <p:spPr/>
        <p:txBody>
          <a:bodyPr/>
          <a:lstStyle/>
          <a:p>
            <a:r>
              <a:rPr lang="en-US"/>
              <a:t>© Alfa Laval</a:t>
            </a:r>
            <a:endParaRPr lang="en-GB"/>
          </a:p>
        </p:txBody>
      </p:sp>
      <p:sp>
        <p:nvSpPr>
          <p:cNvPr id="3" name="Footer Placeholder 2">
            <a:extLst>
              <a:ext uri="{FF2B5EF4-FFF2-40B4-BE49-F238E27FC236}">
                <a16:creationId xmlns:a16="http://schemas.microsoft.com/office/drawing/2014/main" id="{F3B82FC4-1BBF-4397-A5E3-DEC9570BA880}"/>
              </a:ext>
            </a:extLst>
          </p:cNvPr>
          <p:cNvSpPr>
            <a:spLocks noGrp="1"/>
          </p:cNvSpPr>
          <p:nvPr>
            <p:ph type="ftr" sz="quarter" idx="11"/>
          </p:nvPr>
        </p:nvSpPr>
        <p:spPr/>
        <p:txBody>
          <a:bodyPr/>
          <a:lstStyle/>
          <a:p>
            <a:r>
              <a:rPr lang="en-GB"/>
              <a:t>www.alfalaval.com</a:t>
            </a:r>
          </a:p>
        </p:txBody>
      </p:sp>
      <p:sp>
        <p:nvSpPr>
          <p:cNvPr id="4" name="Slide Number Placeholder 3">
            <a:extLst>
              <a:ext uri="{FF2B5EF4-FFF2-40B4-BE49-F238E27FC236}">
                <a16:creationId xmlns:a16="http://schemas.microsoft.com/office/drawing/2014/main" id="{0230E56A-DF4C-46B6-94DB-59CC5EBF304C}"/>
              </a:ext>
            </a:extLst>
          </p:cNvPr>
          <p:cNvSpPr>
            <a:spLocks noGrp="1"/>
          </p:cNvSpPr>
          <p:nvPr>
            <p:ph type="sldNum" sz="quarter" idx="12"/>
          </p:nvPr>
        </p:nvSpPr>
        <p:spPr/>
        <p:txBody>
          <a:bodyPr/>
          <a:lstStyle/>
          <a:p>
            <a:r>
              <a:rPr lang="en-GB"/>
              <a:t>Slide </a:t>
            </a:r>
            <a:fld id="{A4DDAF4F-D1E8-4495-A8C3-6DF87AF61388}" type="slidenum">
              <a:rPr lang="en-GB" smtClean="0"/>
              <a:pPr/>
              <a:t>10</a:t>
            </a:fld>
            <a:endParaRPr lang="en-GB" dirty="0"/>
          </a:p>
        </p:txBody>
      </p:sp>
      <p:pic>
        <p:nvPicPr>
          <p:cNvPr id="10" name="Content Placeholder 9">
            <a:extLst>
              <a:ext uri="{FF2B5EF4-FFF2-40B4-BE49-F238E27FC236}">
                <a16:creationId xmlns:a16="http://schemas.microsoft.com/office/drawing/2014/main" id="{5FAEC7D7-FFBD-456B-B668-5E63642ADDE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8667" y="1198800"/>
            <a:ext cx="8587875" cy="4597700"/>
          </a:xfrm>
          <a:prstGeom prst="rect">
            <a:avLst/>
          </a:prstGeom>
        </p:spPr>
      </p:pic>
    </p:spTree>
    <p:extLst>
      <p:ext uri="{BB962C8B-B14F-4D97-AF65-F5344CB8AC3E}">
        <p14:creationId xmlns:p14="http://schemas.microsoft.com/office/powerpoint/2010/main" val="182316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0335-ADAB-49FD-92F7-99CD1999A27E}"/>
              </a:ext>
            </a:extLst>
          </p:cNvPr>
          <p:cNvSpPr>
            <a:spLocks noGrp="1"/>
          </p:cNvSpPr>
          <p:nvPr>
            <p:ph type="title"/>
          </p:nvPr>
        </p:nvSpPr>
        <p:spPr/>
        <p:txBody>
          <a:bodyPr/>
          <a:lstStyle/>
          <a:p>
            <a:r>
              <a:rPr lang="sv-SE" dirty="0" err="1"/>
              <a:t>How</a:t>
            </a:r>
            <a:r>
              <a:rPr lang="sv-SE" dirty="0"/>
              <a:t> to </a:t>
            </a:r>
            <a:r>
              <a:rPr lang="sv-SE" dirty="0" err="1"/>
              <a:t>select</a:t>
            </a:r>
            <a:r>
              <a:rPr lang="sv-SE" dirty="0"/>
              <a:t>?</a:t>
            </a:r>
            <a:endParaRPr lang="en-US" dirty="0"/>
          </a:p>
        </p:txBody>
      </p:sp>
      <p:sp>
        <p:nvSpPr>
          <p:cNvPr id="4" name="Date Placeholder 3">
            <a:extLst>
              <a:ext uri="{FF2B5EF4-FFF2-40B4-BE49-F238E27FC236}">
                <a16:creationId xmlns:a16="http://schemas.microsoft.com/office/drawing/2014/main" id="{51FF5AFB-FD93-4BB0-8E23-8EDE3E6321B2}"/>
              </a:ext>
            </a:extLst>
          </p:cNvPr>
          <p:cNvSpPr>
            <a:spLocks noGrp="1"/>
          </p:cNvSpPr>
          <p:nvPr>
            <p:ph type="dt" sz="half" idx="10"/>
          </p:nvPr>
        </p:nvSpPr>
        <p:spPr/>
        <p:txBody>
          <a:bodyPr/>
          <a:lstStyle/>
          <a:p>
            <a:r>
              <a:rPr lang="en-US"/>
              <a:t>© Alfa Laval</a:t>
            </a:r>
            <a:endParaRPr lang="en-GB"/>
          </a:p>
        </p:txBody>
      </p:sp>
      <p:sp>
        <p:nvSpPr>
          <p:cNvPr id="5" name="Footer Placeholder 4">
            <a:extLst>
              <a:ext uri="{FF2B5EF4-FFF2-40B4-BE49-F238E27FC236}">
                <a16:creationId xmlns:a16="http://schemas.microsoft.com/office/drawing/2014/main" id="{8C4A7971-2DFF-4971-927F-BB703B92B901}"/>
              </a:ext>
            </a:extLst>
          </p:cNvPr>
          <p:cNvSpPr>
            <a:spLocks noGrp="1"/>
          </p:cNvSpPr>
          <p:nvPr>
            <p:ph type="ftr" sz="quarter" idx="11"/>
          </p:nvPr>
        </p:nvSpPr>
        <p:spPr/>
        <p:txBody>
          <a:bodyPr/>
          <a:lstStyle/>
          <a:p>
            <a:r>
              <a:rPr lang="en-GB"/>
              <a:t>www.alfalaval.com</a:t>
            </a:r>
          </a:p>
        </p:txBody>
      </p:sp>
      <p:sp>
        <p:nvSpPr>
          <p:cNvPr id="6" name="Slide Number Placeholder 5">
            <a:extLst>
              <a:ext uri="{FF2B5EF4-FFF2-40B4-BE49-F238E27FC236}">
                <a16:creationId xmlns:a16="http://schemas.microsoft.com/office/drawing/2014/main" id="{72054203-3241-4FC7-88E7-A747D365AB54}"/>
              </a:ext>
            </a:extLst>
          </p:cNvPr>
          <p:cNvSpPr>
            <a:spLocks noGrp="1"/>
          </p:cNvSpPr>
          <p:nvPr>
            <p:ph type="sldNum" sz="quarter" idx="12"/>
          </p:nvPr>
        </p:nvSpPr>
        <p:spPr/>
        <p:txBody>
          <a:bodyPr/>
          <a:lstStyle/>
          <a:p>
            <a:r>
              <a:rPr lang="en-GB"/>
              <a:t>Slide </a:t>
            </a:r>
            <a:fld id="{A4DDAF4F-D1E8-4495-A8C3-6DF87AF61388}" type="slidenum">
              <a:rPr lang="en-GB" smtClean="0"/>
              <a:pPr/>
              <a:t>11</a:t>
            </a:fld>
            <a:endParaRPr lang="en-GB" dirty="0"/>
          </a:p>
        </p:txBody>
      </p:sp>
      <p:pic>
        <p:nvPicPr>
          <p:cNvPr id="10" name="Content Placeholder 9">
            <a:extLst>
              <a:ext uri="{FF2B5EF4-FFF2-40B4-BE49-F238E27FC236}">
                <a16:creationId xmlns:a16="http://schemas.microsoft.com/office/drawing/2014/main" id="{91944DA3-57D8-4622-9989-467BEC2D769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9897" y="962108"/>
            <a:ext cx="8720103" cy="5243602"/>
          </a:xfrm>
          <a:prstGeom prst="rect">
            <a:avLst/>
          </a:prstGeom>
        </p:spPr>
      </p:pic>
    </p:spTree>
    <p:extLst>
      <p:ext uri="{BB962C8B-B14F-4D97-AF65-F5344CB8AC3E}">
        <p14:creationId xmlns:p14="http://schemas.microsoft.com/office/powerpoint/2010/main" val="9490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Bent Arrow 139"/>
          <p:cNvSpPr/>
          <p:nvPr/>
        </p:nvSpPr>
        <p:spPr>
          <a:xfrm rot="5400000">
            <a:off x="3198580" y="2822075"/>
            <a:ext cx="1272780" cy="800574"/>
          </a:xfrm>
          <a:prstGeom prst="bentArrow">
            <a:avLst>
              <a:gd name="adj1" fmla="val 25000"/>
              <a:gd name="adj2" fmla="val 8888"/>
              <a:gd name="adj3" fmla="val 848"/>
              <a:gd name="adj4" fmla="val 42054"/>
            </a:avLst>
          </a:prstGeom>
          <a:solidFill>
            <a:schemeClr val="bg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solidFill>
                <a:schemeClr val="tx1"/>
              </a:solidFill>
            </a:endParaRPr>
          </a:p>
        </p:txBody>
      </p:sp>
      <p:sp>
        <p:nvSpPr>
          <p:cNvPr id="121" name="Rectangle 120"/>
          <p:cNvSpPr/>
          <p:nvPr/>
        </p:nvSpPr>
        <p:spPr>
          <a:xfrm>
            <a:off x="1872640" y="2060191"/>
            <a:ext cx="411982" cy="70338"/>
          </a:xfrm>
          <a:prstGeom prst="rect">
            <a:avLst/>
          </a:prstGeom>
          <a:solidFill>
            <a:schemeClr val="bg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solidFill>
            </a:endParaRPr>
          </a:p>
        </p:txBody>
      </p:sp>
      <p:sp>
        <p:nvSpPr>
          <p:cNvPr id="116" name="Rectangle 115"/>
          <p:cNvSpPr/>
          <p:nvPr/>
        </p:nvSpPr>
        <p:spPr>
          <a:xfrm>
            <a:off x="2894249" y="5295148"/>
            <a:ext cx="2029732" cy="140676"/>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solidFill>
            </a:endParaRPr>
          </a:p>
        </p:txBody>
      </p:sp>
      <p:sp>
        <p:nvSpPr>
          <p:cNvPr id="99" name="Bent Arrow 98"/>
          <p:cNvSpPr/>
          <p:nvPr/>
        </p:nvSpPr>
        <p:spPr>
          <a:xfrm rot="16200000">
            <a:off x="3885156" y="3116154"/>
            <a:ext cx="1272780" cy="865834"/>
          </a:xfrm>
          <a:prstGeom prst="bentArrow">
            <a:avLst>
              <a:gd name="adj1" fmla="val 25000"/>
              <a:gd name="adj2" fmla="val 8888"/>
              <a:gd name="adj3" fmla="val 848"/>
              <a:gd name="adj4" fmla="val 42054"/>
            </a:avLst>
          </a:prstGeom>
          <a:solidFill>
            <a:schemeClr val="bg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solidFill>
            </a:endParaRPr>
          </a:p>
        </p:txBody>
      </p:sp>
      <p:sp>
        <p:nvSpPr>
          <p:cNvPr id="2" name="Title 1"/>
          <p:cNvSpPr>
            <a:spLocks noGrp="1"/>
          </p:cNvSpPr>
          <p:nvPr>
            <p:ph type="title"/>
          </p:nvPr>
        </p:nvSpPr>
        <p:spPr/>
        <p:txBody>
          <a:bodyPr>
            <a:noAutofit/>
          </a:bodyPr>
          <a:lstStyle/>
          <a:p>
            <a:pPr algn="ctr"/>
            <a:r>
              <a:rPr lang="en-CA" sz="2400" dirty="0"/>
              <a:t>The flooded evaporator</a:t>
            </a:r>
            <a:br>
              <a:rPr lang="en-CA" sz="2400" dirty="0"/>
            </a:br>
            <a:r>
              <a:rPr lang="en-CA" sz="2400" dirty="0"/>
              <a:t> </a:t>
            </a:r>
            <a:r>
              <a:rPr lang="en-CA" sz="2400" dirty="0" err="1"/>
              <a:t>Thermosyphon</a:t>
            </a:r>
            <a:r>
              <a:rPr lang="en-CA" sz="2400" dirty="0"/>
              <a:t> system</a:t>
            </a:r>
          </a:p>
        </p:txBody>
      </p:sp>
      <p:sp>
        <p:nvSpPr>
          <p:cNvPr id="3" name="Date Placeholder 2"/>
          <p:cNvSpPr>
            <a:spLocks noGrp="1"/>
          </p:cNvSpPr>
          <p:nvPr>
            <p:ph type="dt" sz="half" idx="10"/>
          </p:nvPr>
        </p:nvSpPr>
        <p:spPr/>
        <p:txBody>
          <a:bodyPr/>
          <a:lstStyle/>
          <a:p>
            <a:r>
              <a:rPr lang="en-US"/>
              <a:t>© Alfa Laval</a:t>
            </a:r>
            <a:endParaRPr lang="en-GB"/>
          </a:p>
        </p:txBody>
      </p:sp>
      <p:sp>
        <p:nvSpPr>
          <p:cNvPr id="4" name="Footer Placeholder 3"/>
          <p:cNvSpPr>
            <a:spLocks noGrp="1"/>
          </p:cNvSpPr>
          <p:nvPr>
            <p:ph type="ftr" sz="quarter" idx="11"/>
          </p:nvPr>
        </p:nvSpPr>
        <p:spPr/>
        <p:txBody>
          <a:bodyPr/>
          <a:lstStyle/>
          <a:p>
            <a:r>
              <a:rPr lang="en-GB"/>
              <a:t>www.alfalaval.com</a:t>
            </a:r>
          </a:p>
        </p:txBody>
      </p:sp>
      <p:sp>
        <p:nvSpPr>
          <p:cNvPr id="5" name="Slide Number Placeholder 4"/>
          <p:cNvSpPr>
            <a:spLocks noGrp="1"/>
          </p:cNvSpPr>
          <p:nvPr>
            <p:ph type="sldNum" sz="quarter" idx="12"/>
          </p:nvPr>
        </p:nvSpPr>
        <p:spPr/>
        <p:txBody>
          <a:bodyPr/>
          <a:lstStyle/>
          <a:p>
            <a:r>
              <a:rPr lang="en-GB"/>
              <a:t>Slide </a:t>
            </a:r>
            <a:fld id="{A4DDAF4F-D1E8-4495-A8C3-6DF87AF61388}" type="slidenum">
              <a:rPr lang="en-GB" smtClean="0"/>
              <a:pPr/>
              <a:t>12</a:t>
            </a:fld>
            <a:endParaRPr lang="en-GB" dirty="0"/>
          </a:p>
        </p:txBody>
      </p:sp>
      <p:grpSp>
        <p:nvGrpSpPr>
          <p:cNvPr id="123" name="Group 122"/>
          <p:cNvGrpSpPr/>
          <p:nvPr/>
        </p:nvGrpSpPr>
        <p:grpSpPr>
          <a:xfrm>
            <a:off x="4784277" y="3636293"/>
            <a:ext cx="2115134" cy="2095130"/>
            <a:chOff x="4361866" y="3453415"/>
            <a:chExt cx="2347446" cy="2095130"/>
          </a:xfrm>
        </p:grpSpPr>
        <p:sp>
          <p:nvSpPr>
            <p:cNvPr id="98" name="Rectangle 97"/>
            <p:cNvSpPr/>
            <p:nvPr/>
          </p:nvSpPr>
          <p:spPr>
            <a:xfrm>
              <a:off x="4539831" y="3549650"/>
              <a:ext cx="997426" cy="1917700"/>
            </a:xfrm>
            <a:prstGeom prst="rect">
              <a:avLst/>
            </a:prstGeom>
            <a:solidFill>
              <a:schemeClr val="bg2">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cxnSp>
          <p:nvCxnSpPr>
            <p:cNvPr id="41" name="Straight Connector 40"/>
            <p:cNvCxnSpPr/>
            <p:nvPr/>
          </p:nvCxnSpPr>
          <p:spPr>
            <a:xfrm>
              <a:off x="4570112"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43" name="Straight Connector 42"/>
            <p:cNvCxnSpPr/>
            <p:nvPr/>
          </p:nvCxnSpPr>
          <p:spPr>
            <a:xfrm>
              <a:off x="4604279"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45" name="Straight Connector 44"/>
            <p:cNvCxnSpPr/>
            <p:nvPr/>
          </p:nvCxnSpPr>
          <p:spPr>
            <a:xfrm>
              <a:off x="4638446"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47" name="Straight Connector 46"/>
            <p:cNvCxnSpPr/>
            <p:nvPr/>
          </p:nvCxnSpPr>
          <p:spPr>
            <a:xfrm>
              <a:off x="4672613"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49" name="Straight Connector 48"/>
            <p:cNvCxnSpPr/>
            <p:nvPr/>
          </p:nvCxnSpPr>
          <p:spPr>
            <a:xfrm>
              <a:off x="4706780"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51" name="Straight Connector 50"/>
            <p:cNvCxnSpPr/>
            <p:nvPr/>
          </p:nvCxnSpPr>
          <p:spPr>
            <a:xfrm>
              <a:off x="4740947"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53" name="Straight Connector 52"/>
            <p:cNvCxnSpPr/>
            <p:nvPr/>
          </p:nvCxnSpPr>
          <p:spPr>
            <a:xfrm>
              <a:off x="4775114"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55" name="Straight Connector 54"/>
            <p:cNvCxnSpPr/>
            <p:nvPr/>
          </p:nvCxnSpPr>
          <p:spPr>
            <a:xfrm>
              <a:off x="4809280"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57" name="Straight Connector 56"/>
            <p:cNvCxnSpPr/>
            <p:nvPr/>
          </p:nvCxnSpPr>
          <p:spPr>
            <a:xfrm>
              <a:off x="4843447"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59" name="Straight Connector 58"/>
            <p:cNvCxnSpPr/>
            <p:nvPr/>
          </p:nvCxnSpPr>
          <p:spPr>
            <a:xfrm>
              <a:off x="4877614"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61" name="Straight Connector 60"/>
            <p:cNvCxnSpPr/>
            <p:nvPr/>
          </p:nvCxnSpPr>
          <p:spPr>
            <a:xfrm>
              <a:off x="4911781"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63" name="Straight Connector 62"/>
            <p:cNvCxnSpPr/>
            <p:nvPr/>
          </p:nvCxnSpPr>
          <p:spPr>
            <a:xfrm>
              <a:off x="4945948"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65" name="Straight Connector 64"/>
            <p:cNvCxnSpPr/>
            <p:nvPr/>
          </p:nvCxnSpPr>
          <p:spPr>
            <a:xfrm>
              <a:off x="4980115"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67" name="Straight Connector 66"/>
            <p:cNvCxnSpPr/>
            <p:nvPr/>
          </p:nvCxnSpPr>
          <p:spPr>
            <a:xfrm>
              <a:off x="5014282"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69" name="Straight Connector 68"/>
            <p:cNvCxnSpPr/>
            <p:nvPr/>
          </p:nvCxnSpPr>
          <p:spPr>
            <a:xfrm>
              <a:off x="5048448"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71" name="Straight Connector 70"/>
            <p:cNvCxnSpPr/>
            <p:nvPr/>
          </p:nvCxnSpPr>
          <p:spPr>
            <a:xfrm>
              <a:off x="5082615"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73" name="Straight Connector 72"/>
            <p:cNvCxnSpPr/>
            <p:nvPr/>
          </p:nvCxnSpPr>
          <p:spPr>
            <a:xfrm>
              <a:off x="5116782"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75" name="Straight Connector 74"/>
            <p:cNvCxnSpPr/>
            <p:nvPr/>
          </p:nvCxnSpPr>
          <p:spPr>
            <a:xfrm>
              <a:off x="5150949"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77" name="Straight Connector 76"/>
            <p:cNvCxnSpPr/>
            <p:nvPr/>
          </p:nvCxnSpPr>
          <p:spPr>
            <a:xfrm>
              <a:off x="5185116"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79" name="Straight Connector 78"/>
            <p:cNvCxnSpPr/>
            <p:nvPr/>
          </p:nvCxnSpPr>
          <p:spPr>
            <a:xfrm>
              <a:off x="5219283"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81" name="Straight Connector 80"/>
            <p:cNvCxnSpPr/>
            <p:nvPr/>
          </p:nvCxnSpPr>
          <p:spPr>
            <a:xfrm>
              <a:off x="5253450"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83" name="Straight Connector 82"/>
            <p:cNvCxnSpPr/>
            <p:nvPr/>
          </p:nvCxnSpPr>
          <p:spPr>
            <a:xfrm>
              <a:off x="5287616"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85" name="Straight Connector 84"/>
            <p:cNvCxnSpPr/>
            <p:nvPr/>
          </p:nvCxnSpPr>
          <p:spPr>
            <a:xfrm>
              <a:off x="5321783"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87" name="Straight Connector 86"/>
            <p:cNvCxnSpPr/>
            <p:nvPr/>
          </p:nvCxnSpPr>
          <p:spPr>
            <a:xfrm>
              <a:off x="5355950"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89" name="Straight Connector 88"/>
            <p:cNvCxnSpPr/>
            <p:nvPr/>
          </p:nvCxnSpPr>
          <p:spPr>
            <a:xfrm>
              <a:off x="5390117"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91" name="Straight Connector 90"/>
            <p:cNvCxnSpPr/>
            <p:nvPr/>
          </p:nvCxnSpPr>
          <p:spPr>
            <a:xfrm>
              <a:off x="5424284"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93" name="Straight Connector 92"/>
            <p:cNvCxnSpPr/>
            <p:nvPr/>
          </p:nvCxnSpPr>
          <p:spPr>
            <a:xfrm>
              <a:off x="5458451"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95" name="Straight Connector 94"/>
            <p:cNvCxnSpPr/>
            <p:nvPr/>
          </p:nvCxnSpPr>
          <p:spPr>
            <a:xfrm>
              <a:off x="5492618"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cxnSp>
          <p:nvCxnSpPr>
            <p:cNvPr id="97" name="Straight Connector 96"/>
            <p:cNvCxnSpPr/>
            <p:nvPr/>
          </p:nvCxnSpPr>
          <p:spPr>
            <a:xfrm>
              <a:off x="5526784" y="3530983"/>
              <a:ext cx="0" cy="1958592"/>
            </a:xfrm>
            <a:prstGeom prst="line">
              <a:avLst/>
            </a:prstGeom>
            <a:ln w="1270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12" name="Rectangle 11"/>
            <p:cNvSpPr/>
            <p:nvPr/>
          </p:nvSpPr>
          <p:spPr>
            <a:xfrm rot="5400000">
              <a:off x="6108534" y="3044999"/>
              <a:ext cx="115413" cy="10861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3" name="Rectangle 12"/>
            <p:cNvSpPr/>
            <p:nvPr/>
          </p:nvSpPr>
          <p:spPr>
            <a:xfrm rot="5400000">
              <a:off x="6108537" y="4822011"/>
              <a:ext cx="115413" cy="10861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9" name="Rectangle 8"/>
            <p:cNvSpPr/>
            <p:nvPr/>
          </p:nvSpPr>
          <p:spPr>
            <a:xfrm>
              <a:off x="4448325" y="3453415"/>
              <a:ext cx="88710" cy="209513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CA"/>
            </a:p>
          </p:txBody>
        </p:sp>
        <p:sp>
          <p:nvSpPr>
            <p:cNvPr id="10" name="Rectangle 9"/>
            <p:cNvSpPr/>
            <p:nvPr/>
          </p:nvSpPr>
          <p:spPr>
            <a:xfrm>
              <a:off x="5534462" y="3453415"/>
              <a:ext cx="88710" cy="209513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CA"/>
            </a:p>
          </p:txBody>
        </p:sp>
        <p:sp>
          <p:nvSpPr>
            <p:cNvPr id="11" name="Rectangle 10"/>
            <p:cNvSpPr/>
            <p:nvPr/>
          </p:nvSpPr>
          <p:spPr>
            <a:xfrm>
              <a:off x="6620598" y="3530359"/>
              <a:ext cx="88710" cy="20181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grpSp>
          <p:nvGrpSpPr>
            <p:cNvPr id="21" name="Group 20"/>
            <p:cNvGrpSpPr/>
            <p:nvPr/>
          </p:nvGrpSpPr>
          <p:grpSpPr>
            <a:xfrm>
              <a:off x="4361900" y="3562350"/>
              <a:ext cx="1804349" cy="135732"/>
              <a:chOff x="4361909" y="3562350"/>
              <a:chExt cx="2347401" cy="135732"/>
            </a:xfrm>
          </p:grpSpPr>
          <p:sp>
            <p:nvSpPr>
              <p:cNvPr id="14" name="Rectangle 13"/>
              <p:cNvSpPr/>
              <p:nvPr/>
            </p:nvSpPr>
            <p:spPr>
              <a:xfrm rot="5400000">
                <a:off x="5506756" y="2455817"/>
                <a:ext cx="57708" cy="23474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9" name="Rectangle 18"/>
              <p:cNvSpPr/>
              <p:nvPr/>
            </p:nvSpPr>
            <p:spPr>
              <a:xfrm>
                <a:off x="4402931" y="3562350"/>
                <a:ext cx="52388" cy="1357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0" name="Rectangle 19"/>
              <p:cNvSpPr/>
              <p:nvPr/>
            </p:nvSpPr>
            <p:spPr>
              <a:xfrm>
                <a:off x="6019799" y="3562350"/>
                <a:ext cx="52388" cy="1357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grpSp>
        <p:grpSp>
          <p:nvGrpSpPr>
            <p:cNvPr id="22" name="Group 21"/>
            <p:cNvGrpSpPr/>
            <p:nvPr/>
          </p:nvGrpSpPr>
          <p:grpSpPr>
            <a:xfrm>
              <a:off x="4361891" y="4002583"/>
              <a:ext cx="1804349" cy="135732"/>
              <a:chOff x="4361909" y="3562350"/>
              <a:chExt cx="2347401" cy="135732"/>
            </a:xfrm>
          </p:grpSpPr>
          <p:sp>
            <p:nvSpPr>
              <p:cNvPr id="23" name="Rectangle 22"/>
              <p:cNvSpPr/>
              <p:nvPr/>
            </p:nvSpPr>
            <p:spPr>
              <a:xfrm rot="5400000">
                <a:off x="5506756" y="2455817"/>
                <a:ext cx="57708" cy="23474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4" name="Rectangle 23"/>
              <p:cNvSpPr/>
              <p:nvPr/>
            </p:nvSpPr>
            <p:spPr>
              <a:xfrm>
                <a:off x="4402931" y="3562350"/>
                <a:ext cx="52388" cy="1357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5" name="Rectangle 24"/>
              <p:cNvSpPr/>
              <p:nvPr/>
            </p:nvSpPr>
            <p:spPr>
              <a:xfrm>
                <a:off x="6019799" y="3562350"/>
                <a:ext cx="52388" cy="1357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grpSp>
        <p:grpSp>
          <p:nvGrpSpPr>
            <p:cNvPr id="26" name="Group 25"/>
            <p:cNvGrpSpPr/>
            <p:nvPr/>
          </p:nvGrpSpPr>
          <p:grpSpPr>
            <a:xfrm>
              <a:off x="4361883" y="4442816"/>
              <a:ext cx="1804349" cy="135732"/>
              <a:chOff x="4361909" y="3562350"/>
              <a:chExt cx="2347401" cy="135732"/>
            </a:xfrm>
          </p:grpSpPr>
          <p:sp>
            <p:nvSpPr>
              <p:cNvPr id="27" name="Rectangle 26"/>
              <p:cNvSpPr/>
              <p:nvPr/>
            </p:nvSpPr>
            <p:spPr>
              <a:xfrm rot="5400000">
                <a:off x="5506756" y="2455817"/>
                <a:ext cx="57708" cy="23474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8" name="Rectangle 27"/>
              <p:cNvSpPr/>
              <p:nvPr/>
            </p:nvSpPr>
            <p:spPr>
              <a:xfrm>
                <a:off x="4402931" y="3562350"/>
                <a:ext cx="52388" cy="1357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9" name="Rectangle 28"/>
              <p:cNvSpPr/>
              <p:nvPr/>
            </p:nvSpPr>
            <p:spPr>
              <a:xfrm>
                <a:off x="6019799" y="3562350"/>
                <a:ext cx="52388" cy="1357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grpSp>
        <p:grpSp>
          <p:nvGrpSpPr>
            <p:cNvPr id="30" name="Group 29"/>
            <p:cNvGrpSpPr/>
            <p:nvPr/>
          </p:nvGrpSpPr>
          <p:grpSpPr>
            <a:xfrm>
              <a:off x="4361874" y="4883049"/>
              <a:ext cx="1804349" cy="135732"/>
              <a:chOff x="4361909" y="3562350"/>
              <a:chExt cx="2347401" cy="135732"/>
            </a:xfrm>
          </p:grpSpPr>
          <p:sp>
            <p:nvSpPr>
              <p:cNvPr id="31" name="Rectangle 30"/>
              <p:cNvSpPr/>
              <p:nvPr/>
            </p:nvSpPr>
            <p:spPr>
              <a:xfrm rot="5400000">
                <a:off x="5506756" y="2455817"/>
                <a:ext cx="57708" cy="23474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32" name="Rectangle 31"/>
              <p:cNvSpPr/>
              <p:nvPr/>
            </p:nvSpPr>
            <p:spPr>
              <a:xfrm>
                <a:off x="4402931" y="3562350"/>
                <a:ext cx="52388" cy="1357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33" name="Rectangle 32"/>
              <p:cNvSpPr/>
              <p:nvPr/>
            </p:nvSpPr>
            <p:spPr>
              <a:xfrm>
                <a:off x="6019799" y="3562350"/>
                <a:ext cx="52388" cy="1357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grpSp>
        <p:grpSp>
          <p:nvGrpSpPr>
            <p:cNvPr id="34" name="Group 33"/>
            <p:cNvGrpSpPr/>
            <p:nvPr/>
          </p:nvGrpSpPr>
          <p:grpSpPr>
            <a:xfrm>
              <a:off x="4361866" y="5323284"/>
              <a:ext cx="1804349" cy="135732"/>
              <a:chOff x="4361909" y="3562350"/>
              <a:chExt cx="2347401" cy="135732"/>
            </a:xfrm>
          </p:grpSpPr>
          <p:sp>
            <p:nvSpPr>
              <p:cNvPr id="35" name="Rectangle 34"/>
              <p:cNvSpPr/>
              <p:nvPr/>
            </p:nvSpPr>
            <p:spPr>
              <a:xfrm rot="5400000">
                <a:off x="5506756" y="2455817"/>
                <a:ext cx="57708" cy="23474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36" name="Rectangle 35"/>
              <p:cNvSpPr/>
              <p:nvPr/>
            </p:nvSpPr>
            <p:spPr>
              <a:xfrm>
                <a:off x="4402931" y="3562350"/>
                <a:ext cx="52388" cy="1357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37" name="Rectangle 36"/>
              <p:cNvSpPr/>
              <p:nvPr/>
            </p:nvSpPr>
            <p:spPr>
              <a:xfrm>
                <a:off x="6019799" y="3562350"/>
                <a:ext cx="52388" cy="1357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grpSp>
      </p:grpSp>
      <p:sp>
        <p:nvSpPr>
          <p:cNvPr id="102" name="Rectangle 101"/>
          <p:cNvSpPr/>
          <p:nvPr/>
        </p:nvSpPr>
        <p:spPr>
          <a:xfrm>
            <a:off x="3480460" y="2585971"/>
            <a:ext cx="411982" cy="140676"/>
          </a:xfrm>
          <a:prstGeom prst="rect">
            <a:avLst/>
          </a:prstGeom>
          <a:solidFill>
            <a:schemeClr val="bg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solidFill>
            </a:endParaRPr>
          </a:p>
        </p:txBody>
      </p:sp>
      <p:grpSp>
        <p:nvGrpSpPr>
          <p:cNvPr id="110" name="Group 109"/>
          <p:cNvGrpSpPr/>
          <p:nvPr/>
        </p:nvGrpSpPr>
        <p:grpSpPr>
          <a:xfrm>
            <a:off x="3892442" y="2485625"/>
            <a:ext cx="398584" cy="427055"/>
            <a:chOff x="3470031" y="2302747"/>
            <a:chExt cx="398584" cy="427055"/>
          </a:xfrm>
        </p:grpSpPr>
        <p:sp>
          <p:nvSpPr>
            <p:cNvPr id="100" name="Isosceles Triangle 99"/>
            <p:cNvSpPr/>
            <p:nvPr/>
          </p:nvSpPr>
          <p:spPr>
            <a:xfrm>
              <a:off x="3587262" y="2471895"/>
              <a:ext cx="281353" cy="257907"/>
            </a:xfrm>
            <a:prstGeom prst="triangle">
              <a:avLst/>
            </a:prstGeom>
            <a:solidFill>
              <a:schemeClr val="bg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solidFill>
              </a:endParaRPr>
            </a:p>
          </p:txBody>
        </p:sp>
        <p:sp>
          <p:nvSpPr>
            <p:cNvPr id="101" name="Isosceles Triangle 100"/>
            <p:cNvSpPr/>
            <p:nvPr/>
          </p:nvSpPr>
          <p:spPr>
            <a:xfrm rot="5400000">
              <a:off x="3458308" y="2344478"/>
              <a:ext cx="281353" cy="257907"/>
            </a:xfrm>
            <a:prstGeom prst="triangle">
              <a:avLst/>
            </a:prstGeom>
            <a:solidFill>
              <a:schemeClr val="bg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solidFill>
              </a:endParaRPr>
            </a:p>
          </p:txBody>
        </p:sp>
        <p:cxnSp>
          <p:nvCxnSpPr>
            <p:cNvPr id="104" name="Straight Connector 103"/>
            <p:cNvCxnSpPr>
              <a:stCxn id="100" idx="0"/>
            </p:cNvCxnSpPr>
            <p:nvPr/>
          </p:nvCxnSpPr>
          <p:spPr>
            <a:xfrm flipV="1">
              <a:off x="3727939" y="2311121"/>
              <a:ext cx="0" cy="160774"/>
            </a:xfrm>
            <a:prstGeom prst="line">
              <a:avLst/>
            </a:prstGeom>
            <a:solidFill>
              <a:schemeClr val="bg2">
                <a:lumMod val="75000"/>
              </a:schemeClr>
            </a:solidFill>
          </p:spPr>
          <p:style>
            <a:lnRef idx="2">
              <a:schemeClr val="accent5">
                <a:shade val="50000"/>
              </a:schemeClr>
            </a:lnRef>
            <a:fillRef idx="1">
              <a:schemeClr val="accent5"/>
            </a:fillRef>
            <a:effectRef idx="0">
              <a:schemeClr val="accent5"/>
            </a:effectRef>
            <a:fontRef idx="minor">
              <a:schemeClr val="lt1"/>
            </a:fontRef>
          </p:style>
        </p:cxnSp>
        <p:cxnSp>
          <p:nvCxnSpPr>
            <p:cNvPr id="106" name="Straight Connector 105"/>
            <p:cNvCxnSpPr/>
            <p:nvPr/>
          </p:nvCxnSpPr>
          <p:spPr>
            <a:xfrm flipH="1">
              <a:off x="3645694" y="2302747"/>
              <a:ext cx="176212" cy="0"/>
            </a:xfrm>
            <a:prstGeom prst="line">
              <a:avLst/>
            </a:prstGeom>
            <a:solidFill>
              <a:schemeClr val="bg2">
                <a:lumMod val="75000"/>
              </a:schemeClr>
            </a:solidFill>
          </p:spPr>
          <p:style>
            <a:lnRef idx="2">
              <a:schemeClr val="accent5">
                <a:shade val="50000"/>
              </a:schemeClr>
            </a:lnRef>
            <a:fillRef idx="1">
              <a:schemeClr val="accent5"/>
            </a:fillRef>
            <a:effectRef idx="0">
              <a:schemeClr val="accent5"/>
            </a:effectRef>
            <a:fontRef idx="minor">
              <a:schemeClr val="lt1"/>
            </a:fontRef>
          </p:style>
        </p:cxnSp>
      </p:grpSp>
      <p:grpSp>
        <p:nvGrpSpPr>
          <p:cNvPr id="111" name="Group 110"/>
          <p:cNvGrpSpPr/>
          <p:nvPr/>
        </p:nvGrpSpPr>
        <p:grpSpPr>
          <a:xfrm rot="16200000" flipH="1">
            <a:off x="2550009" y="5093343"/>
            <a:ext cx="398584" cy="427055"/>
            <a:chOff x="3470031" y="2302747"/>
            <a:chExt cx="398584" cy="427055"/>
          </a:xfrm>
          <a:solidFill>
            <a:schemeClr val="tx2">
              <a:lumMod val="60000"/>
              <a:lumOff val="40000"/>
            </a:schemeClr>
          </a:solidFill>
        </p:grpSpPr>
        <p:sp>
          <p:nvSpPr>
            <p:cNvPr id="112" name="Isosceles Triangle 111"/>
            <p:cNvSpPr/>
            <p:nvPr/>
          </p:nvSpPr>
          <p:spPr>
            <a:xfrm>
              <a:off x="3587262" y="2471895"/>
              <a:ext cx="281353" cy="257907"/>
            </a:xfrm>
            <a:prstGeom prst="triangl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solidFill>
              </a:endParaRPr>
            </a:p>
          </p:txBody>
        </p:sp>
        <p:sp>
          <p:nvSpPr>
            <p:cNvPr id="113" name="Isosceles Triangle 112"/>
            <p:cNvSpPr/>
            <p:nvPr/>
          </p:nvSpPr>
          <p:spPr>
            <a:xfrm rot="5400000">
              <a:off x="3458308" y="2344478"/>
              <a:ext cx="281353" cy="257907"/>
            </a:xfrm>
            <a:prstGeom prst="triangle">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solidFill>
              </a:endParaRPr>
            </a:p>
          </p:txBody>
        </p:sp>
        <p:cxnSp>
          <p:nvCxnSpPr>
            <p:cNvPr id="114" name="Straight Connector 113"/>
            <p:cNvCxnSpPr>
              <a:stCxn id="112" idx="0"/>
            </p:cNvCxnSpPr>
            <p:nvPr/>
          </p:nvCxnSpPr>
          <p:spPr>
            <a:xfrm flipV="1">
              <a:off x="3727939" y="2311121"/>
              <a:ext cx="0" cy="160774"/>
            </a:xfrm>
            <a:prstGeom prst="line">
              <a:avLst/>
            </a:prstGeom>
            <a:grpFill/>
          </p:spPr>
          <p:style>
            <a:lnRef idx="2">
              <a:schemeClr val="accent5">
                <a:shade val="50000"/>
              </a:schemeClr>
            </a:lnRef>
            <a:fillRef idx="1">
              <a:schemeClr val="accent5"/>
            </a:fillRef>
            <a:effectRef idx="0">
              <a:schemeClr val="accent5"/>
            </a:effectRef>
            <a:fontRef idx="minor">
              <a:schemeClr val="lt1"/>
            </a:fontRef>
          </p:style>
        </p:cxnSp>
        <p:cxnSp>
          <p:nvCxnSpPr>
            <p:cNvPr id="115" name="Straight Connector 114"/>
            <p:cNvCxnSpPr/>
            <p:nvPr/>
          </p:nvCxnSpPr>
          <p:spPr>
            <a:xfrm flipH="1">
              <a:off x="3645694" y="2302747"/>
              <a:ext cx="176212" cy="0"/>
            </a:xfrm>
            <a:prstGeom prst="line">
              <a:avLst/>
            </a:prstGeom>
            <a:grpFill/>
          </p:spPr>
          <p:style>
            <a:lnRef idx="2">
              <a:schemeClr val="accent5">
                <a:shade val="50000"/>
              </a:schemeClr>
            </a:lnRef>
            <a:fillRef idx="1">
              <a:schemeClr val="accent5"/>
            </a:fillRef>
            <a:effectRef idx="0">
              <a:schemeClr val="accent5"/>
            </a:effectRef>
            <a:fontRef idx="minor">
              <a:schemeClr val="lt1"/>
            </a:fontRef>
          </p:style>
        </p:cxnSp>
      </p:grpSp>
      <p:sp>
        <p:nvSpPr>
          <p:cNvPr id="117" name="Rectangle 116"/>
          <p:cNvSpPr/>
          <p:nvPr/>
        </p:nvSpPr>
        <p:spPr>
          <a:xfrm rot="5400000">
            <a:off x="1691592" y="4019036"/>
            <a:ext cx="2029732" cy="140676"/>
          </a:xfrm>
          <a:prstGeom prst="rect">
            <a:avLst/>
          </a:prstGeom>
          <a:solidFill>
            <a:schemeClr val="tx2">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solidFill>
            </a:endParaRPr>
          </a:p>
        </p:txBody>
      </p:sp>
      <p:sp>
        <p:nvSpPr>
          <p:cNvPr id="6" name="Oval 5"/>
          <p:cNvSpPr/>
          <p:nvPr/>
        </p:nvSpPr>
        <p:spPr>
          <a:xfrm>
            <a:off x="1941945" y="1894309"/>
            <a:ext cx="1538515" cy="1524000"/>
          </a:xfrm>
          <a:prstGeom prst="ellipse">
            <a:avLst/>
          </a:prstGeom>
          <a:blipFill>
            <a:blip r:embed="rId3">
              <a:extLst>
                <a:ext uri="{BEBA8EAE-BF5A-486C-A8C5-ECC9F3942E4B}">
                  <a14:imgProps xmlns:a14="http://schemas.microsoft.com/office/drawing/2010/main">
                    <a14:imgLayer r:embed="rId4">
                      <a14:imgEffect>
                        <a14:colorTemperature colorTemp="4700"/>
                      </a14:imgEffect>
                    </a14:imgLayer>
                  </a14:imgProps>
                </a:ext>
              </a:extLst>
            </a:blip>
            <a:tile tx="0" ty="0" sx="100000" sy="100000" flip="none" algn="tl"/>
          </a:bli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solidFill>
            </a:endParaRPr>
          </a:p>
        </p:txBody>
      </p:sp>
      <p:sp>
        <p:nvSpPr>
          <p:cNvPr id="119" name="Chord 118"/>
          <p:cNvSpPr/>
          <p:nvPr/>
        </p:nvSpPr>
        <p:spPr>
          <a:xfrm rot="16200000">
            <a:off x="1949203" y="1887050"/>
            <a:ext cx="1524001" cy="1538515"/>
          </a:xfrm>
          <a:prstGeom prst="chord">
            <a:avLst>
              <a:gd name="adj1" fmla="val 7328886"/>
              <a:gd name="adj2" fmla="val 14262637"/>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0" name="Oval 119"/>
          <p:cNvSpPr/>
          <p:nvPr/>
        </p:nvSpPr>
        <p:spPr>
          <a:xfrm>
            <a:off x="1941946" y="1892773"/>
            <a:ext cx="1538515" cy="1524000"/>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solidFill>
            </a:endParaRPr>
          </a:p>
        </p:txBody>
      </p:sp>
      <p:sp>
        <p:nvSpPr>
          <p:cNvPr id="125" name="Text Box 5"/>
          <p:cNvSpPr txBox="1">
            <a:spLocks noChangeArrowheads="1"/>
          </p:cNvSpPr>
          <p:nvPr/>
        </p:nvSpPr>
        <p:spPr bwMode="auto">
          <a:xfrm>
            <a:off x="5002700" y="1666760"/>
            <a:ext cx="201317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hangingPunct="1">
              <a:spcBef>
                <a:spcPct val="50000"/>
              </a:spcBef>
            </a:pPr>
            <a:r>
              <a:rPr lang="en-US" sz="1200" dirty="0">
                <a:solidFill>
                  <a:srgbClr val="292929"/>
                </a:solidFill>
                <a:latin typeface="Arial" charset="0"/>
                <a:cs typeface="Arial" charset="0"/>
              </a:rPr>
              <a:t>1. </a:t>
            </a:r>
            <a:r>
              <a:rPr lang="el-GR" sz="1200" dirty="0">
                <a:solidFill>
                  <a:srgbClr val="292929"/>
                </a:solidFill>
                <a:latin typeface="Arial" charset="0"/>
                <a:cs typeface="Arial" charset="0"/>
              </a:rPr>
              <a:t>Δ</a:t>
            </a:r>
            <a:r>
              <a:rPr lang="en-US" sz="1200" dirty="0" err="1">
                <a:solidFill>
                  <a:srgbClr val="292929"/>
                </a:solidFill>
                <a:latin typeface="Arial" charset="0"/>
              </a:rPr>
              <a:t>Pfriction</a:t>
            </a:r>
            <a:endParaRPr lang="en-US" sz="1200" dirty="0">
              <a:solidFill>
                <a:srgbClr val="292929"/>
              </a:solidFill>
              <a:latin typeface="Arial" charset="0"/>
            </a:endParaRPr>
          </a:p>
          <a:p>
            <a:pPr eaLnBrk="1" hangingPunct="1">
              <a:spcBef>
                <a:spcPct val="50000"/>
              </a:spcBef>
            </a:pPr>
            <a:r>
              <a:rPr lang="en-US" sz="1200" dirty="0">
                <a:solidFill>
                  <a:srgbClr val="292929"/>
                </a:solidFill>
                <a:latin typeface="Arial" charset="0"/>
              </a:rPr>
              <a:t>2. </a:t>
            </a:r>
            <a:r>
              <a:rPr lang="el-GR" sz="1200" dirty="0">
                <a:solidFill>
                  <a:srgbClr val="292929"/>
                </a:solidFill>
                <a:latin typeface="Arial" charset="0"/>
              </a:rPr>
              <a:t>Δ</a:t>
            </a:r>
            <a:r>
              <a:rPr lang="en-US" sz="1200" dirty="0" err="1">
                <a:solidFill>
                  <a:srgbClr val="292929"/>
                </a:solidFill>
                <a:latin typeface="Arial" charset="0"/>
              </a:rPr>
              <a:t>Pstatic</a:t>
            </a:r>
            <a:endParaRPr lang="en-US" sz="1200" dirty="0">
              <a:solidFill>
                <a:srgbClr val="292929"/>
              </a:solidFill>
              <a:latin typeface="Arial" charset="0"/>
            </a:endParaRPr>
          </a:p>
          <a:p>
            <a:pPr eaLnBrk="1" hangingPunct="1">
              <a:spcBef>
                <a:spcPct val="50000"/>
              </a:spcBef>
            </a:pPr>
            <a:r>
              <a:rPr lang="en-US" sz="1200" dirty="0">
                <a:solidFill>
                  <a:srgbClr val="292929"/>
                </a:solidFill>
                <a:latin typeface="Arial" charset="0"/>
              </a:rPr>
              <a:t>3. </a:t>
            </a:r>
            <a:r>
              <a:rPr lang="el-GR" sz="1200" dirty="0">
                <a:solidFill>
                  <a:srgbClr val="292929"/>
                </a:solidFill>
                <a:latin typeface="Arial" charset="0"/>
              </a:rPr>
              <a:t>Δ</a:t>
            </a:r>
            <a:r>
              <a:rPr lang="en-US" sz="1200" dirty="0" err="1">
                <a:solidFill>
                  <a:srgbClr val="292929"/>
                </a:solidFill>
                <a:latin typeface="Arial" charset="0"/>
              </a:rPr>
              <a:t>Pcomponents</a:t>
            </a:r>
            <a:endParaRPr lang="en-US" sz="1200" dirty="0">
              <a:solidFill>
                <a:srgbClr val="292929"/>
              </a:solidFill>
              <a:latin typeface="Arial" charset="0"/>
            </a:endParaRPr>
          </a:p>
          <a:p>
            <a:pPr eaLnBrk="1" hangingPunct="1">
              <a:spcBef>
                <a:spcPct val="50000"/>
              </a:spcBef>
            </a:pPr>
            <a:r>
              <a:rPr lang="en-US" sz="1200" dirty="0">
                <a:solidFill>
                  <a:srgbClr val="292929"/>
                </a:solidFill>
                <a:latin typeface="Arial" charset="0"/>
              </a:rPr>
              <a:t>4. Expansion &amp; contraction</a:t>
            </a:r>
          </a:p>
          <a:p>
            <a:pPr eaLnBrk="1" hangingPunct="1">
              <a:spcBef>
                <a:spcPct val="50000"/>
              </a:spcBef>
            </a:pPr>
            <a:r>
              <a:rPr lang="en-US" sz="1200" dirty="0">
                <a:solidFill>
                  <a:srgbClr val="292929"/>
                </a:solidFill>
                <a:latin typeface="Arial" charset="0"/>
              </a:rPr>
              <a:t>5. </a:t>
            </a:r>
            <a:r>
              <a:rPr lang="el-GR" sz="1200" dirty="0">
                <a:solidFill>
                  <a:srgbClr val="292929"/>
                </a:solidFill>
                <a:latin typeface="Arial" charset="0"/>
              </a:rPr>
              <a:t>Δ</a:t>
            </a:r>
            <a:r>
              <a:rPr lang="en-US" sz="1200" dirty="0">
                <a:solidFill>
                  <a:srgbClr val="292929"/>
                </a:solidFill>
                <a:latin typeface="Arial" charset="0"/>
              </a:rPr>
              <a:t>PPHE</a:t>
            </a:r>
          </a:p>
        </p:txBody>
      </p:sp>
      <p:sp>
        <p:nvSpPr>
          <p:cNvPr id="126" name="Text Box 6"/>
          <p:cNvSpPr txBox="1">
            <a:spLocks noChangeArrowheads="1"/>
          </p:cNvSpPr>
          <p:nvPr/>
        </p:nvSpPr>
        <p:spPr bwMode="auto">
          <a:xfrm>
            <a:off x="2803662" y="4400866"/>
            <a:ext cx="225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lang="en-US" sz="1800" b="1" dirty="0">
                <a:solidFill>
                  <a:srgbClr val="292929"/>
                </a:solidFill>
                <a:latin typeface="Arial" charset="0"/>
              </a:rPr>
              <a:t>1</a:t>
            </a:r>
          </a:p>
        </p:txBody>
      </p:sp>
      <p:sp>
        <p:nvSpPr>
          <p:cNvPr id="127" name="Text Box 7"/>
          <p:cNvSpPr txBox="1">
            <a:spLocks noChangeArrowheads="1"/>
          </p:cNvSpPr>
          <p:nvPr/>
        </p:nvSpPr>
        <p:spPr bwMode="auto">
          <a:xfrm>
            <a:off x="3909115" y="3274432"/>
            <a:ext cx="225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lang="en-US" sz="1800" b="1" dirty="0">
                <a:solidFill>
                  <a:srgbClr val="292929"/>
                </a:solidFill>
                <a:latin typeface="Arial" charset="0"/>
              </a:rPr>
              <a:t>1</a:t>
            </a:r>
          </a:p>
        </p:txBody>
      </p:sp>
      <p:sp>
        <p:nvSpPr>
          <p:cNvPr id="128" name="Text Box 8"/>
          <p:cNvSpPr txBox="1">
            <a:spLocks noChangeArrowheads="1"/>
          </p:cNvSpPr>
          <p:nvPr/>
        </p:nvSpPr>
        <p:spPr bwMode="auto">
          <a:xfrm>
            <a:off x="4045486" y="4051977"/>
            <a:ext cx="225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lang="en-US" sz="1800" b="1" dirty="0">
                <a:solidFill>
                  <a:srgbClr val="292929"/>
                </a:solidFill>
                <a:latin typeface="Arial" charset="0"/>
              </a:rPr>
              <a:t>3</a:t>
            </a:r>
          </a:p>
        </p:txBody>
      </p:sp>
      <p:sp>
        <p:nvSpPr>
          <p:cNvPr id="129" name="Text Box 9"/>
          <p:cNvSpPr txBox="1">
            <a:spLocks noChangeArrowheads="1"/>
          </p:cNvSpPr>
          <p:nvPr/>
        </p:nvSpPr>
        <p:spPr bwMode="auto">
          <a:xfrm>
            <a:off x="3867077" y="2820596"/>
            <a:ext cx="225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lang="en-US" sz="1800" b="1" dirty="0">
                <a:solidFill>
                  <a:srgbClr val="292929"/>
                </a:solidFill>
                <a:latin typeface="Arial" charset="0"/>
              </a:rPr>
              <a:t>3</a:t>
            </a:r>
          </a:p>
        </p:txBody>
      </p:sp>
      <p:sp>
        <p:nvSpPr>
          <p:cNvPr id="130" name="Text Box 10"/>
          <p:cNvSpPr txBox="1">
            <a:spLocks noChangeArrowheads="1"/>
          </p:cNvSpPr>
          <p:nvPr/>
        </p:nvSpPr>
        <p:spPr bwMode="auto">
          <a:xfrm>
            <a:off x="2639296" y="5356144"/>
            <a:ext cx="225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lang="en-US" sz="1800" b="1" dirty="0">
                <a:solidFill>
                  <a:srgbClr val="292929"/>
                </a:solidFill>
                <a:latin typeface="Arial" charset="0"/>
              </a:rPr>
              <a:t>3</a:t>
            </a:r>
          </a:p>
        </p:txBody>
      </p:sp>
      <p:sp>
        <p:nvSpPr>
          <p:cNvPr id="131" name="Text Box 11"/>
          <p:cNvSpPr txBox="1">
            <a:spLocks noChangeArrowheads="1"/>
          </p:cNvSpPr>
          <p:nvPr/>
        </p:nvSpPr>
        <p:spPr bwMode="auto">
          <a:xfrm>
            <a:off x="3508511" y="2311334"/>
            <a:ext cx="225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lang="en-US" sz="1800" b="1" dirty="0">
                <a:solidFill>
                  <a:srgbClr val="292929"/>
                </a:solidFill>
                <a:latin typeface="Arial" charset="0"/>
              </a:rPr>
              <a:t>4</a:t>
            </a:r>
          </a:p>
        </p:txBody>
      </p:sp>
      <p:sp>
        <p:nvSpPr>
          <p:cNvPr id="132" name="Text Box 12"/>
          <p:cNvSpPr txBox="1">
            <a:spLocks noChangeArrowheads="1"/>
          </p:cNvSpPr>
          <p:nvPr/>
        </p:nvSpPr>
        <p:spPr bwMode="auto">
          <a:xfrm>
            <a:off x="2813934" y="3430109"/>
            <a:ext cx="225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1" hangingPunct="1">
              <a:spcBef>
                <a:spcPct val="50000"/>
              </a:spcBef>
            </a:pPr>
            <a:r>
              <a:rPr lang="en-US" sz="1800" b="1" dirty="0">
                <a:solidFill>
                  <a:srgbClr val="292929"/>
                </a:solidFill>
                <a:latin typeface="Arial" charset="0"/>
              </a:rPr>
              <a:t>4</a:t>
            </a:r>
          </a:p>
        </p:txBody>
      </p:sp>
      <p:sp>
        <p:nvSpPr>
          <p:cNvPr id="134" name="Text Box 14"/>
          <p:cNvSpPr txBox="1">
            <a:spLocks noChangeAspect="1" noChangeArrowheads="1"/>
          </p:cNvSpPr>
          <p:nvPr/>
        </p:nvSpPr>
        <p:spPr bwMode="auto">
          <a:xfrm>
            <a:off x="5196479" y="4290316"/>
            <a:ext cx="360362" cy="365760"/>
          </a:xfrm>
          <a:prstGeom prst="ellipse">
            <a:avLst/>
          </a:prstGeom>
          <a:solidFill>
            <a:srgbClr val="FFFFFF">
              <a:alpha val="65882"/>
            </a:srgbClr>
          </a:solidFill>
          <a:ln w="9525">
            <a:noFill/>
            <a:miter lim="800000"/>
            <a:headEnd/>
            <a:tailEnd/>
          </a:ln>
          <a:effectLst/>
        </p:spPr>
        <p:txBody>
          <a:bodyPr lIns="0" tIns="0" rIns="0" bIns="0" anchor="ctr" anchorCtr="0">
            <a:spAutoFit/>
          </a:bodyPr>
          <a:lstStyle/>
          <a:p>
            <a:pPr algn="ctr" eaLnBrk="1" hangingPunct="1">
              <a:spcBef>
                <a:spcPct val="50000"/>
              </a:spcBef>
            </a:pPr>
            <a:r>
              <a:rPr lang="en-US" sz="1800" b="1" dirty="0">
                <a:solidFill>
                  <a:srgbClr val="292929"/>
                </a:solidFill>
                <a:latin typeface="Arial" charset="0"/>
              </a:rPr>
              <a:t>5</a:t>
            </a:r>
          </a:p>
        </p:txBody>
      </p:sp>
      <p:sp>
        <p:nvSpPr>
          <p:cNvPr id="138" name="Line 18"/>
          <p:cNvSpPr>
            <a:spLocks noChangeShapeType="1"/>
          </p:cNvSpPr>
          <p:nvPr/>
        </p:nvSpPr>
        <p:spPr bwMode="auto">
          <a:xfrm>
            <a:off x="42862" y="3509963"/>
            <a:ext cx="0" cy="990600"/>
          </a:xfrm>
          <a:prstGeom prst="line">
            <a:avLst/>
          </a:prstGeom>
          <a:noFill/>
          <a:ln w="9525">
            <a:solidFill>
              <a:schemeClr val="bg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9" name="Line 19"/>
          <p:cNvSpPr>
            <a:spLocks noChangeShapeType="1"/>
          </p:cNvSpPr>
          <p:nvPr/>
        </p:nvSpPr>
        <p:spPr bwMode="auto">
          <a:xfrm>
            <a:off x="41275" y="4503738"/>
            <a:ext cx="0" cy="304800"/>
          </a:xfrm>
          <a:prstGeom prst="line">
            <a:avLst/>
          </a:prstGeom>
          <a:noFill/>
          <a:ln w="9525">
            <a:solidFill>
              <a:schemeClr val="bg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cxnSp>
        <p:nvCxnSpPr>
          <p:cNvPr id="239" name="Elbow Connector 238"/>
          <p:cNvCxnSpPr/>
          <p:nvPr/>
        </p:nvCxnSpPr>
        <p:spPr>
          <a:xfrm rot="10800000" flipV="1">
            <a:off x="1644151" y="5365486"/>
            <a:ext cx="822960" cy="0"/>
          </a:xfrm>
          <a:prstGeom prst="bentConnector3">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240" name="Elbow Connector 239"/>
          <p:cNvCxnSpPr/>
          <p:nvPr/>
        </p:nvCxnSpPr>
        <p:spPr>
          <a:xfrm rot="10800000">
            <a:off x="1663115" y="3087208"/>
            <a:ext cx="355030" cy="0"/>
          </a:xfrm>
          <a:prstGeom prst="bentConnector3">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244" name="Straight Arrow Connector 243"/>
          <p:cNvCxnSpPr/>
          <p:nvPr/>
        </p:nvCxnSpPr>
        <p:spPr>
          <a:xfrm>
            <a:off x="1802742" y="3115784"/>
            <a:ext cx="0" cy="2278278"/>
          </a:xfrm>
          <a:prstGeom prst="straightConnector1">
            <a:avLst/>
          </a:prstGeom>
          <a:ln>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p:cNvCxnSpPr/>
          <p:nvPr/>
        </p:nvCxnSpPr>
        <p:spPr>
          <a:xfrm rot="10800000" flipV="1">
            <a:off x="4194314" y="2654770"/>
            <a:ext cx="439945" cy="2"/>
          </a:xfrm>
          <a:prstGeom prst="bentConnector3">
            <a:avLst/>
          </a:prstGeom>
          <a:ln>
            <a:solidFill>
              <a:srgbClr val="000000"/>
            </a:solidFill>
          </a:ln>
        </p:spPr>
        <p:style>
          <a:lnRef idx="1">
            <a:schemeClr val="dk1"/>
          </a:lnRef>
          <a:fillRef idx="0">
            <a:schemeClr val="dk1"/>
          </a:fillRef>
          <a:effectRef idx="0">
            <a:schemeClr val="dk1"/>
          </a:effectRef>
          <a:fontRef idx="minor">
            <a:schemeClr val="tx1"/>
          </a:fontRef>
        </p:style>
      </p:cxnSp>
      <p:cxnSp>
        <p:nvCxnSpPr>
          <p:cNvPr id="250" name="Straight Arrow Connector 249"/>
          <p:cNvCxnSpPr/>
          <p:nvPr/>
        </p:nvCxnSpPr>
        <p:spPr>
          <a:xfrm flipH="1">
            <a:off x="4408833" y="2647066"/>
            <a:ext cx="13178" cy="1464875"/>
          </a:xfrm>
          <a:prstGeom prst="straightConnector1">
            <a:avLst/>
          </a:prstGeom>
          <a:ln>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Text Box 13"/>
          <p:cNvSpPr txBox="1">
            <a:spLocks noChangeArrowheads="1"/>
          </p:cNvSpPr>
          <p:nvPr/>
        </p:nvSpPr>
        <p:spPr bwMode="auto">
          <a:xfrm>
            <a:off x="4337395" y="3244565"/>
            <a:ext cx="154571" cy="274637"/>
          </a:xfrm>
          <a:prstGeom prst="rect">
            <a:avLst/>
          </a:prstGeom>
          <a:solidFill>
            <a:srgbClr val="FFFFFF"/>
          </a:solidFill>
          <a:ln>
            <a:noFill/>
          </a:ln>
          <a:effectLst/>
        </p:spPr>
        <p:txBody>
          <a:bodyPr wrap="square" lIns="0" tIns="0" rIns="0" bIns="0">
            <a:spAutoFit/>
          </a:bodyPr>
          <a:lstStyle/>
          <a:p>
            <a:pPr algn="ctr" eaLnBrk="1" hangingPunct="1">
              <a:spcBef>
                <a:spcPct val="50000"/>
              </a:spcBef>
            </a:pPr>
            <a:r>
              <a:rPr lang="en-US" sz="1800" b="1" dirty="0">
                <a:solidFill>
                  <a:srgbClr val="292929"/>
                </a:solidFill>
                <a:latin typeface="Arial" charset="0"/>
              </a:rPr>
              <a:t>2</a:t>
            </a:r>
          </a:p>
        </p:txBody>
      </p:sp>
      <p:cxnSp>
        <p:nvCxnSpPr>
          <p:cNvPr id="257" name="Straight Arrow Connector 256"/>
          <p:cNvCxnSpPr/>
          <p:nvPr/>
        </p:nvCxnSpPr>
        <p:spPr>
          <a:xfrm flipH="1" flipV="1">
            <a:off x="4165735" y="3154678"/>
            <a:ext cx="1987" cy="516251"/>
          </a:xfrm>
          <a:prstGeom prst="straightConnector1">
            <a:avLst/>
          </a:prstGeom>
          <a:ln>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flipH="1">
            <a:off x="2711203" y="3774065"/>
            <a:ext cx="1987" cy="516251"/>
          </a:xfrm>
          <a:prstGeom prst="straightConnector1">
            <a:avLst/>
          </a:prstGeom>
          <a:ln>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sp>
        <p:nvSpPr>
          <p:cNvPr id="135" name="Text Box 15"/>
          <p:cNvSpPr txBox="1">
            <a:spLocks noChangeArrowheads="1"/>
          </p:cNvSpPr>
          <p:nvPr/>
        </p:nvSpPr>
        <p:spPr bwMode="auto">
          <a:xfrm>
            <a:off x="1368134" y="3949562"/>
            <a:ext cx="869215" cy="461665"/>
          </a:xfrm>
          <a:prstGeom prst="rect">
            <a:avLst/>
          </a:prstGeom>
          <a:solidFill>
            <a:schemeClr val="bg1"/>
          </a:solidFill>
          <a:ln>
            <a:noFill/>
          </a:ln>
          <a:effectLst/>
        </p:spPr>
        <p:txBody>
          <a:bodyPr wrap="square" lIns="0" tIns="0" rIns="0" bIns="0">
            <a:spAutoFit/>
          </a:bodyPr>
          <a:lstStyle/>
          <a:p>
            <a:pPr algn="ctr" eaLnBrk="1" hangingPunct="1">
              <a:spcBef>
                <a:spcPct val="50000"/>
              </a:spcBef>
            </a:pPr>
            <a:r>
              <a:rPr lang="en-US" sz="1200" dirty="0">
                <a:solidFill>
                  <a:srgbClr val="292929"/>
                </a:solidFill>
                <a:latin typeface="Arial" charset="0"/>
              </a:rPr>
              <a:t>Driving head </a:t>
            </a:r>
          </a:p>
          <a:p>
            <a:pPr algn="ctr" eaLnBrk="1" hangingPunct="1">
              <a:spcBef>
                <a:spcPct val="50000"/>
              </a:spcBef>
            </a:pPr>
            <a:r>
              <a:rPr lang="en-US" sz="1200" dirty="0">
                <a:solidFill>
                  <a:srgbClr val="292929"/>
                </a:solidFill>
                <a:latin typeface="Arial" charset="0"/>
              </a:rPr>
              <a:t>=</a:t>
            </a:r>
            <a:r>
              <a:rPr lang="en-US" sz="1200" dirty="0">
                <a:solidFill>
                  <a:srgbClr val="292929"/>
                </a:solidFill>
                <a:latin typeface="Arial" charset="0"/>
                <a:cs typeface="Arial" charset="0"/>
              </a:rPr>
              <a:t>∑</a:t>
            </a:r>
            <a:r>
              <a:rPr lang="el-GR" sz="1200" dirty="0">
                <a:solidFill>
                  <a:srgbClr val="292929"/>
                </a:solidFill>
                <a:latin typeface="Arial" charset="0"/>
                <a:cs typeface="Arial" charset="0"/>
              </a:rPr>
              <a:t>Δ</a:t>
            </a:r>
            <a:r>
              <a:rPr lang="en-US" sz="1200" dirty="0">
                <a:solidFill>
                  <a:srgbClr val="292929"/>
                </a:solidFill>
                <a:latin typeface="Arial" charset="0"/>
                <a:cs typeface="Arial" charset="0"/>
              </a:rPr>
              <a:t>P</a:t>
            </a:r>
            <a:endParaRPr lang="el-GR" sz="1200" dirty="0">
              <a:solidFill>
                <a:srgbClr val="292929"/>
              </a:solidFill>
              <a:latin typeface="Arial" charset="0"/>
              <a:cs typeface="Arial" charset="0"/>
            </a:endParaRPr>
          </a:p>
        </p:txBody>
      </p:sp>
    </p:spTree>
    <p:extLst>
      <p:ext uri="{BB962C8B-B14F-4D97-AF65-F5344CB8AC3E}">
        <p14:creationId xmlns:p14="http://schemas.microsoft.com/office/powerpoint/2010/main" val="338554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5">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5">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10"/>
                                        </p:tgtEl>
                                      </p:cBhvr>
                                    </p:animEffect>
                                    <p:set>
                                      <p:cBhvr>
                                        <p:cTn id="59"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P spid="129" grpId="0"/>
      <p:bldP spid="130" grpId="0"/>
      <p:bldP spid="131" grpId="0"/>
      <p:bldP spid="132" grpId="0"/>
      <p:bldP spid="134" grpId="0" animBg="1"/>
      <p:bldP spid="133" grpId="0" animBg="1"/>
      <p:bldP spid="1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Max. available pressure drop </a:t>
            </a:r>
            <a:br>
              <a:rPr lang="en-AU" dirty="0"/>
            </a:br>
            <a:r>
              <a:rPr lang="en-AU" sz="2700" dirty="0"/>
              <a:t>Thermosiphon Ref side</a:t>
            </a:r>
            <a:endParaRPr lang="en-CA" sz="2700" dirty="0"/>
          </a:p>
        </p:txBody>
      </p:sp>
      <p:sp>
        <p:nvSpPr>
          <p:cNvPr id="4" name="Date Placeholder 3"/>
          <p:cNvSpPr>
            <a:spLocks noGrp="1"/>
          </p:cNvSpPr>
          <p:nvPr>
            <p:ph type="dt" sz="half" idx="10"/>
          </p:nvPr>
        </p:nvSpPr>
        <p:spPr/>
        <p:txBody>
          <a:bodyPr/>
          <a:lstStyle/>
          <a:p>
            <a:r>
              <a:rPr lang="en-US"/>
              <a:t>© Alfa Laval</a:t>
            </a:r>
            <a:endParaRPr lang="en-GB"/>
          </a:p>
        </p:txBody>
      </p:sp>
      <p:sp>
        <p:nvSpPr>
          <p:cNvPr id="5" name="Footer Placeholder 4"/>
          <p:cNvSpPr>
            <a:spLocks noGrp="1"/>
          </p:cNvSpPr>
          <p:nvPr>
            <p:ph type="ftr" sz="quarter" idx="11"/>
          </p:nvPr>
        </p:nvSpPr>
        <p:spPr/>
        <p:txBody>
          <a:bodyPr/>
          <a:lstStyle/>
          <a:p>
            <a:r>
              <a:rPr lang="en-GB"/>
              <a:t>www.alfalaval.com</a:t>
            </a:r>
          </a:p>
        </p:txBody>
      </p:sp>
      <p:sp>
        <p:nvSpPr>
          <p:cNvPr id="6" name="Slide Number Placeholder 5"/>
          <p:cNvSpPr>
            <a:spLocks noGrp="1"/>
          </p:cNvSpPr>
          <p:nvPr>
            <p:ph type="sldNum" sz="quarter" idx="12"/>
          </p:nvPr>
        </p:nvSpPr>
        <p:spPr/>
        <p:txBody>
          <a:bodyPr/>
          <a:lstStyle/>
          <a:p>
            <a:r>
              <a:rPr lang="en-GB"/>
              <a:t>Slide </a:t>
            </a:r>
            <a:fld id="{A4DDAF4F-D1E8-4495-A8C3-6DF87AF61388}" type="slidenum">
              <a:rPr lang="en-GB" smtClean="0"/>
              <a:pPr/>
              <a:t>13</a:t>
            </a:fld>
            <a:endParaRPr lang="en-GB"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b="2478"/>
          <a:stretch/>
        </p:blipFill>
        <p:spPr>
          <a:xfrm>
            <a:off x="3110192" y="2211806"/>
            <a:ext cx="3915322" cy="4227082"/>
          </a:xfrm>
          <a:prstGeom prst="rect">
            <a:avLst/>
          </a:prstGeom>
        </p:spPr>
      </p:pic>
      <p:cxnSp>
        <p:nvCxnSpPr>
          <p:cNvPr id="9" name="Straight Connector 8"/>
          <p:cNvCxnSpPr/>
          <p:nvPr/>
        </p:nvCxnSpPr>
        <p:spPr>
          <a:xfrm flipH="1" flipV="1">
            <a:off x="2445026" y="3657588"/>
            <a:ext cx="2961861" cy="298174"/>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flipH="1">
            <a:off x="2445026" y="5877327"/>
            <a:ext cx="2961862" cy="394252"/>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H="1" flipV="1">
            <a:off x="2445028" y="2315818"/>
            <a:ext cx="4154556" cy="924328"/>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2597426" y="3657588"/>
            <a:ext cx="0" cy="2613991"/>
          </a:xfrm>
          <a:prstGeom prst="line">
            <a:avLst/>
          </a:prstGeom>
          <a:ln>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2597426" y="2335697"/>
            <a:ext cx="0" cy="1321891"/>
          </a:xfrm>
          <a:prstGeom prst="line">
            <a:avLst/>
          </a:prstGeom>
          <a:ln>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2219218" y="1535561"/>
                <a:ext cx="607422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r>
                        <a:rPr lang="en-US" sz="3200" i="1">
                          <a:latin typeface="Cambria Math"/>
                          <a:ea typeface="Cambria Math"/>
                        </a:rPr>
                        <m:t>𝑝</m:t>
                      </m:r>
                      <m:r>
                        <a:rPr lang="en-US" sz="3200" i="1">
                          <a:latin typeface="Cambria Math"/>
                          <a:ea typeface="Cambria Math"/>
                        </a:rPr>
                        <m:t>=</m:t>
                      </m:r>
                      <m:r>
                        <a:rPr lang="en-US" sz="3200" i="1">
                          <a:latin typeface="Cambria Math"/>
                          <a:ea typeface="Cambria Math"/>
                        </a:rPr>
                        <m:t>𝜌</m:t>
                      </m:r>
                      <m:r>
                        <a:rPr lang="en-US" sz="3200" i="1">
                          <a:latin typeface="Cambria Math"/>
                          <a:ea typeface="Cambria Math"/>
                        </a:rPr>
                        <m:t>.</m:t>
                      </m:r>
                      <m:r>
                        <a:rPr lang="en-US" sz="3200" i="1">
                          <a:latin typeface="Cambria Math"/>
                          <a:ea typeface="Cambria Math"/>
                        </a:rPr>
                        <m:t>𝑔</m:t>
                      </m:r>
                      <m:r>
                        <a:rPr lang="en-US" sz="3200" i="1">
                          <a:latin typeface="Cambria Math"/>
                          <a:ea typeface="Cambria Math"/>
                        </a:rPr>
                        <m:t>.</m:t>
                      </m:r>
                      <m:r>
                        <a:rPr lang="en-US" sz="3200" b="0" i="1" smtClean="0">
                          <a:latin typeface="Cambria Math"/>
                          <a:ea typeface="Cambria Math"/>
                        </a:rPr>
                        <m:t>h</m:t>
                      </m:r>
                      <m:r>
                        <a:rPr lang="en-US" sz="3200" b="0" i="1" smtClean="0">
                          <a:latin typeface="Cambria Math"/>
                          <a:ea typeface="Cambria Math"/>
                        </a:rPr>
                        <m:t>= </m:t>
                      </m:r>
                      <m:r>
                        <a:rPr lang="en-US" sz="3200" i="1">
                          <a:latin typeface="Cambria Math"/>
                          <a:ea typeface="Cambria Math"/>
                        </a:rPr>
                        <m:t>𝜌</m:t>
                      </m:r>
                      <m:r>
                        <a:rPr lang="en-US" sz="3200" i="1">
                          <a:latin typeface="Cambria Math"/>
                          <a:ea typeface="Cambria Math"/>
                        </a:rPr>
                        <m:t>.</m:t>
                      </m:r>
                      <m:r>
                        <a:rPr lang="en-US" sz="3200" i="1">
                          <a:latin typeface="Cambria Math"/>
                          <a:ea typeface="Cambria Math"/>
                        </a:rPr>
                        <m:t>𝑔</m:t>
                      </m:r>
                      <m:r>
                        <a:rPr lang="en-US" sz="3200" i="1">
                          <a:latin typeface="Cambria Math"/>
                          <a:ea typeface="Cambria Math"/>
                        </a:rPr>
                        <m:t>.(</m:t>
                      </m:r>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h</m:t>
                          </m:r>
                        </m:e>
                        <m:sub>
                          <m:r>
                            <a:rPr lang="en-US" sz="3200" b="0" i="1" smtClean="0">
                              <a:latin typeface="Cambria Math"/>
                              <a:ea typeface="Cambria Math"/>
                            </a:rPr>
                            <m:t>h𝑥</m:t>
                          </m:r>
                        </m:sub>
                      </m:sSub>
                      <m:r>
                        <a:rPr lang="en-US" sz="3200" b="0" i="1" smtClean="0">
                          <a:latin typeface="Cambria Math"/>
                          <a:ea typeface="Cambria Math"/>
                        </a:rPr>
                        <m:t>+ </m:t>
                      </m:r>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h</m:t>
                          </m:r>
                        </m:e>
                        <m:sub>
                          <m:r>
                            <a:rPr lang="en-US" sz="3200" b="0" i="1" smtClean="0">
                              <a:latin typeface="Cambria Math"/>
                              <a:ea typeface="Cambria Math"/>
                            </a:rPr>
                            <m:t>𝑤𝑟𝑙</m:t>
                          </m:r>
                        </m:sub>
                      </m:sSub>
                      <m:r>
                        <a:rPr lang="en-US" sz="3200" b="0" i="1" smtClean="0">
                          <a:latin typeface="Cambria Math"/>
                        </a:rPr>
                        <m:t>)</m:t>
                      </m:r>
                    </m:oMath>
                  </m:oMathPara>
                </a14:m>
                <a:endParaRPr lang="en-CA" sz="3200" dirty="0" err="1"/>
              </a:p>
            </p:txBody>
          </p:sp>
        </mc:Choice>
        <mc:Fallback xmlns="">
          <p:sp>
            <p:nvSpPr>
              <p:cNvPr id="23" name="TextBox 22"/>
              <p:cNvSpPr txBox="1">
                <a:spLocks noRot="1" noChangeAspect="1" noMove="1" noResize="1" noEditPoints="1" noAdjustHandles="1" noChangeArrowheads="1" noChangeShapeType="1" noTextEdit="1"/>
              </p:cNvSpPr>
              <p:nvPr/>
            </p:nvSpPr>
            <p:spPr>
              <a:xfrm>
                <a:off x="2219218" y="1535561"/>
                <a:ext cx="6074227" cy="584775"/>
              </a:xfrm>
              <a:prstGeom prst="rect">
                <a:avLst/>
              </a:prstGeom>
              <a:blipFill rotWithShape="1">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57901" y="2851879"/>
                <a:ext cx="1679049"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h</m:t>
                          </m:r>
                        </m:e>
                        <m:sub>
                          <m:r>
                            <a:rPr lang="en-US" sz="2000" b="0" i="1" smtClean="0">
                              <a:latin typeface="Cambria Math"/>
                              <a:ea typeface="Cambria Math"/>
                            </a:rPr>
                            <m:t>𝑤𝑟𝑙</m:t>
                          </m:r>
                        </m:sub>
                      </m:sSub>
                      <m:r>
                        <a:rPr lang="en-US" sz="2000" b="0" i="1" smtClean="0">
                          <a:latin typeface="Cambria Math"/>
                          <a:ea typeface="Cambria Math"/>
                        </a:rPr>
                        <m:t> ≈0.5</m:t>
                      </m:r>
                      <m:r>
                        <a:rPr lang="en-US" sz="2000" b="0" i="1" smtClean="0">
                          <a:latin typeface="Cambria Math"/>
                          <a:ea typeface="Cambria Math"/>
                        </a:rPr>
                        <m:t>𝑚</m:t>
                      </m:r>
                    </m:oMath>
                  </m:oMathPara>
                </a14:m>
                <a:endParaRPr lang="en-CA" sz="2000" dirty="0" err="1"/>
              </a:p>
            </p:txBody>
          </p:sp>
        </mc:Choice>
        <mc:Fallback xmlns="">
          <p:sp>
            <p:nvSpPr>
              <p:cNvPr id="24" name="TextBox 23"/>
              <p:cNvSpPr txBox="1">
                <a:spLocks noRot="1" noChangeAspect="1" noMove="1" noResize="1" noEditPoints="1" noAdjustHandles="1" noChangeArrowheads="1" noChangeShapeType="1" noTextEdit="1"/>
              </p:cNvSpPr>
              <p:nvPr/>
            </p:nvSpPr>
            <p:spPr>
              <a:xfrm>
                <a:off x="1757901" y="2851879"/>
                <a:ext cx="1679049" cy="400110"/>
              </a:xfrm>
              <a:prstGeom prst="rect">
                <a:avLst/>
              </a:prstGeom>
              <a:blipFill rotWithShape="1">
                <a:blip r:embed="rId7"/>
                <a:stretch>
                  <a:fillRect b="-46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590642" y="4764528"/>
                <a:ext cx="2013565"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h</m:t>
                          </m:r>
                        </m:e>
                        <m:sub>
                          <m:r>
                            <a:rPr lang="en-US" sz="2000" b="0" i="1" smtClean="0">
                              <a:latin typeface="Cambria Math"/>
                              <a:ea typeface="Cambria Math"/>
                            </a:rPr>
                            <m:t>h𝑥</m:t>
                          </m:r>
                        </m:sub>
                      </m:sSub>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𝐶𝐶</m:t>
                          </m:r>
                        </m:e>
                        <m:sub>
                          <m:r>
                            <a:rPr lang="en-US" sz="2000" b="0" i="1" smtClean="0">
                              <a:latin typeface="Cambria Math"/>
                              <a:ea typeface="Cambria Math"/>
                            </a:rPr>
                            <m:t>𝑣𝑒𝑟𝑡𝑖𝑐𝑎𝑙</m:t>
                          </m:r>
                        </m:sub>
                      </m:sSub>
                    </m:oMath>
                  </m:oMathPara>
                </a14:m>
                <a:endParaRPr lang="en-CA" sz="2000" dirty="0" err="1"/>
              </a:p>
            </p:txBody>
          </p:sp>
        </mc:Choice>
        <mc:Fallback xmlns="">
          <p:sp>
            <p:nvSpPr>
              <p:cNvPr id="25" name="TextBox 24"/>
              <p:cNvSpPr txBox="1">
                <a:spLocks noRot="1" noChangeAspect="1" noMove="1" noResize="1" noEditPoints="1" noAdjustHandles="1" noChangeArrowheads="1" noChangeShapeType="1" noTextEdit="1"/>
              </p:cNvSpPr>
              <p:nvPr/>
            </p:nvSpPr>
            <p:spPr>
              <a:xfrm>
                <a:off x="1590642" y="4764528"/>
                <a:ext cx="2013565" cy="400110"/>
              </a:xfrm>
              <a:prstGeom prst="rect">
                <a:avLst/>
              </a:prstGeom>
              <a:blipFill rotWithShape="1">
                <a:blip r:embed="rId8"/>
                <a:stretch>
                  <a:fillRect b="-4615"/>
                </a:stretch>
              </a:blipFill>
            </p:spPr>
            <p:txBody>
              <a:bodyPr/>
              <a:lstStyle/>
              <a:p>
                <a:r>
                  <a:rPr lang="en-CA">
                    <a:noFill/>
                  </a:rPr>
                  <a:t> </a:t>
                </a:r>
              </a:p>
            </p:txBody>
          </p:sp>
        </mc:Fallback>
      </mc:AlternateContent>
    </p:spTree>
    <p:extLst>
      <p:ext uri="{BB962C8B-B14F-4D97-AF65-F5344CB8AC3E}">
        <p14:creationId xmlns:p14="http://schemas.microsoft.com/office/powerpoint/2010/main" val="341120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28700" y="381000"/>
            <a:ext cx="7354888" cy="1103313"/>
          </a:xfrm>
        </p:spPr>
        <p:txBody>
          <a:bodyPr/>
          <a:lstStyle/>
          <a:p>
            <a:pPr algn="ctr"/>
            <a:r>
              <a:rPr lang="en-GB" sz="3600" dirty="0"/>
              <a:t>Change in temperature per meter Liquid Column pressure drop</a:t>
            </a:r>
          </a:p>
        </p:txBody>
      </p:sp>
      <p:sp>
        <p:nvSpPr>
          <p:cNvPr id="4" name="Footer Placeholder 3"/>
          <p:cNvSpPr>
            <a:spLocks noGrp="1"/>
          </p:cNvSpPr>
          <p:nvPr>
            <p:ph type="ftr" sz="quarter" idx="10"/>
          </p:nvPr>
        </p:nvSpPr>
        <p:spPr/>
        <p:txBody>
          <a:bodyPr/>
          <a:lstStyle/>
          <a:p>
            <a:r>
              <a:rPr lang="sv-SE"/>
              <a:t>© Alfa Laval</a:t>
            </a:r>
          </a:p>
        </p:txBody>
      </p:sp>
      <p:pic>
        <p:nvPicPr>
          <p:cNvPr id="74757" name="Picture 5"/>
          <p:cNvPicPr>
            <a:picLocks noChangeAspect="1" noChangeArrowheads="1"/>
          </p:cNvPicPr>
          <p:nvPr/>
        </p:nvPicPr>
        <p:blipFill>
          <a:blip r:embed="rId3" cstate="print"/>
          <a:srcRect/>
          <a:stretch>
            <a:fillRect/>
          </a:stretch>
        </p:blipFill>
        <p:spPr bwMode="auto">
          <a:xfrm>
            <a:off x="1498895" y="1677670"/>
            <a:ext cx="5934717" cy="4177128"/>
          </a:xfrm>
          <a:prstGeom prst="rect">
            <a:avLst/>
          </a:prstGeom>
          <a:noFill/>
          <a:ln w="9525">
            <a:noFill/>
            <a:miter lim="800000"/>
            <a:headEnd/>
            <a:tailEnd/>
          </a:ln>
          <a:effectLst/>
        </p:spPr>
      </p:pic>
      <p:cxnSp>
        <p:nvCxnSpPr>
          <p:cNvPr id="7" name="Straight Connector 6"/>
          <p:cNvCxnSpPr/>
          <p:nvPr/>
        </p:nvCxnSpPr>
        <p:spPr bwMode="auto">
          <a:xfrm>
            <a:off x="2699792" y="3356992"/>
            <a:ext cx="1152128" cy="0"/>
          </a:xfrm>
          <a:prstGeom prst="line">
            <a:avLst/>
          </a:prstGeom>
          <a:ln>
            <a:solidFill>
              <a:srgbClr val="18165C"/>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bwMode="auto">
          <a:xfrm rot="5400000" flipH="1" flipV="1">
            <a:off x="3059832" y="4149080"/>
            <a:ext cx="1584176" cy="0"/>
          </a:xfrm>
          <a:prstGeom prst="line">
            <a:avLst/>
          </a:prstGeom>
          <a:ln>
            <a:solidFill>
              <a:srgbClr val="18165C"/>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74133635"/>
      </p:ext>
    </p:extLst>
  </p:cSld>
  <p:clrMapOvr>
    <a:masterClrMapping/>
  </p:clrMapOvr>
  <p:transition advTm="8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552" y="381000"/>
            <a:ext cx="7844036" cy="1103313"/>
          </a:xfrm>
        </p:spPr>
        <p:txBody>
          <a:bodyPr/>
          <a:lstStyle/>
          <a:p>
            <a:pPr algn="ctr"/>
            <a:r>
              <a:rPr lang="en-GB" sz="3200" dirty="0"/>
              <a:t>Change in efficiency (COP) per meter Liquid Column pressure drop</a:t>
            </a:r>
          </a:p>
        </p:txBody>
      </p:sp>
      <p:sp>
        <p:nvSpPr>
          <p:cNvPr id="4" name="Footer Placeholder 3"/>
          <p:cNvSpPr>
            <a:spLocks noGrp="1"/>
          </p:cNvSpPr>
          <p:nvPr>
            <p:ph type="ftr" sz="quarter" idx="10"/>
          </p:nvPr>
        </p:nvSpPr>
        <p:spPr/>
        <p:txBody>
          <a:bodyPr/>
          <a:lstStyle/>
          <a:p>
            <a:r>
              <a:rPr lang="sv-SE"/>
              <a:t>© Alfa Laval</a:t>
            </a:r>
          </a:p>
        </p:txBody>
      </p:sp>
      <p:sp>
        <p:nvSpPr>
          <p:cNvPr id="5" name="Slide Number Placeholder 4"/>
          <p:cNvSpPr>
            <a:spLocks noGrp="1"/>
          </p:cNvSpPr>
          <p:nvPr>
            <p:ph type="sldNum" sz="quarter" idx="11"/>
          </p:nvPr>
        </p:nvSpPr>
        <p:spPr/>
        <p:txBody>
          <a:bodyPr/>
          <a:lstStyle/>
          <a:p>
            <a:r>
              <a:rPr lang="sv-SE"/>
              <a:t>Slide </a:t>
            </a:r>
            <a:fld id="{F76CC55B-CDAB-48C0-BAEC-2F2818B3F63C}" type="slidenum">
              <a:rPr lang="sv-SE"/>
              <a:pPr/>
              <a:t>15</a:t>
            </a:fld>
            <a:endParaRPr lang="sv-SE"/>
          </a:p>
        </p:txBody>
      </p:sp>
      <p:pic>
        <p:nvPicPr>
          <p:cNvPr id="30724" name="Picture 4"/>
          <p:cNvPicPr>
            <a:picLocks noChangeAspect="1" noChangeArrowheads="1"/>
          </p:cNvPicPr>
          <p:nvPr/>
        </p:nvPicPr>
        <p:blipFill>
          <a:blip r:embed="rId3" cstate="print"/>
          <a:srcRect/>
          <a:stretch>
            <a:fillRect/>
          </a:stretch>
        </p:blipFill>
        <p:spPr bwMode="auto">
          <a:xfrm>
            <a:off x="1535088" y="1575939"/>
            <a:ext cx="6048672" cy="4265537"/>
          </a:xfrm>
          <a:prstGeom prst="rect">
            <a:avLst/>
          </a:prstGeom>
          <a:noFill/>
          <a:ln w="9525">
            <a:noFill/>
            <a:miter lim="800000"/>
            <a:headEnd/>
            <a:tailEnd/>
          </a:ln>
          <a:effectLst/>
        </p:spPr>
      </p:pic>
      <p:cxnSp>
        <p:nvCxnSpPr>
          <p:cNvPr id="6" name="Straight Connector 5"/>
          <p:cNvCxnSpPr/>
          <p:nvPr/>
        </p:nvCxnSpPr>
        <p:spPr bwMode="auto">
          <a:xfrm>
            <a:off x="2759223" y="3068960"/>
            <a:ext cx="1152128" cy="0"/>
          </a:xfrm>
          <a:prstGeom prst="line">
            <a:avLst/>
          </a:prstGeom>
          <a:ln>
            <a:solidFill>
              <a:srgbClr val="18165C"/>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rot="5400000" flipH="1" flipV="1">
            <a:off x="2986677" y="3993634"/>
            <a:ext cx="1872208" cy="1"/>
          </a:xfrm>
          <a:prstGeom prst="line">
            <a:avLst/>
          </a:prstGeom>
          <a:ln>
            <a:solidFill>
              <a:srgbClr val="18165C"/>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4949219" y="1475750"/>
            <a:ext cx="2350772" cy="523220"/>
          </a:xfrm>
          <a:prstGeom prst="rect">
            <a:avLst/>
          </a:prstGeom>
        </p:spPr>
        <p:txBody>
          <a:bodyPr wrap="none">
            <a:spAutoFit/>
          </a:bodyPr>
          <a:lstStyle/>
          <a:p>
            <a:r>
              <a:rPr lang="en-GB" dirty="0" err="1">
                <a:solidFill>
                  <a:schemeClr val="tx2"/>
                </a:solidFill>
                <a:latin typeface="+mn-lt"/>
              </a:rPr>
              <a:t>Tc</a:t>
            </a:r>
            <a:r>
              <a:rPr lang="en-GB" dirty="0">
                <a:solidFill>
                  <a:schemeClr val="tx2"/>
                </a:solidFill>
                <a:latin typeface="+mn-lt"/>
              </a:rPr>
              <a:t>=35°C</a:t>
            </a:r>
            <a:r>
              <a:rPr lang="en-GB" sz="2800" dirty="0">
                <a:solidFill>
                  <a:schemeClr val="tx2"/>
                </a:solidFill>
                <a:latin typeface="+mn-lt"/>
              </a:rPr>
              <a:t>, </a:t>
            </a:r>
            <a:r>
              <a:rPr lang="en-GB" dirty="0">
                <a:solidFill>
                  <a:schemeClr val="tx2"/>
                </a:solidFill>
                <a:latin typeface="Symbol" pitchFamily="18" charset="2"/>
              </a:rPr>
              <a:t>h</a:t>
            </a:r>
            <a:r>
              <a:rPr lang="en-GB" dirty="0">
                <a:solidFill>
                  <a:schemeClr val="tx2"/>
                </a:solidFill>
                <a:latin typeface="+mn-lt"/>
              </a:rPr>
              <a:t>is=0,75</a:t>
            </a:r>
            <a:endParaRPr lang="sv-SE" dirty="0">
              <a:solidFill>
                <a:schemeClr val="tx2"/>
              </a:solidFill>
              <a:latin typeface="+mn-lt"/>
            </a:endParaRPr>
          </a:p>
        </p:txBody>
      </p:sp>
    </p:spTree>
    <p:extLst>
      <p:ext uri="{BB962C8B-B14F-4D97-AF65-F5344CB8AC3E}">
        <p14:creationId xmlns:p14="http://schemas.microsoft.com/office/powerpoint/2010/main" val="4007706656"/>
      </p:ext>
    </p:extLst>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25301" y="381000"/>
            <a:ext cx="5981406" cy="1103313"/>
          </a:xfrm>
        </p:spPr>
        <p:txBody>
          <a:bodyPr>
            <a:normAutofit/>
          </a:bodyPr>
          <a:lstStyle/>
          <a:p>
            <a:pPr algn="ctr"/>
            <a:r>
              <a:rPr lang="en-GB" sz="2400" dirty="0"/>
              <a:t>Energy consumption for a 500kW (142TR) single stage system operating in</a:t>
            </a:r>
            <a:br>
              <a:rPr lang="en-GB" sz="2400" dirty="0"/>
            </a:br>
            <a:r>
              <a:rPr lang="en-GB" sz="2400" dirty="0"/>
              <a:t>Copenhagen</a:t>
            </a:r>
          </a:p>
        </p:txBody>
      </p:sp>
      <p:sp>
        <p:nvSpPr>
          <p:cNvPr id="4" name="Footer Placeholder 3"/>
          <p:cNvSpPr>
            <a:spLocks noGrp="1"/>
          </p:cNvSpPr>
          <p:nvPr>
            <p:ph type="ftr" sz="quarter" idx="10"/>
          </p:nvPr>
        </p:nvSpPr>
        <p:spPr/>
        <p:txBody>
          <a:bodyPr/>
          <a:lstStyle/>
          <a:p>
            <a:r>
              <a:rPr lang="sv-SE"/>
              <a:t>© Alfa Laval</a:t>
            </a:r>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19809" name="Object 1"/>
          <p:cNvGraphicFramePr>
            <a:graphicFrameLocks noChangeAspect="1"/>
          </p:cNvGraphicFramePr>
          <p:nvPr/>
        </p:nvGraphicFramePr>
        <p:xfrm>
          <a:off x="219539" y="1533379"/>
          <a:ext cx="8841032" cy="4396448"/>
        </p:xfrm>
        <a:graphic>
          <a:graphicData uri="http://schemas.openxmlformats.org/presentationml/2006/ole">
            <mc:AlternateContent xmlns:mc="http://schemas.openxmlformats.org/markup-compatibility/2006">
              <mc:Choice xmlns:v="urn:schemas-microsoft-com:vml" Requires="v">
                <p:oleObj name="Picture Publisher Image" r:id="rId4" imgW="8267700" imgH="4619625" progId="">
                  <p:embed/>
                </p:oleObj>
              </mc:Choice>
              <mc:Fallback>
                <p:oleObj name="Picture Publisher Image" r:id="rId4" imgW="8267700" imgH="4619625" progId="">
                  <p:embed/>
                  <p:pic>
                    <p:nvPicPr>
                      <p:cNvPr id="119809"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39" y="1533379"/>
                        <a:ext cx="8841032" cy="43964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5"/>
          <p:cNvSpPr txBox="1">
            <a:spLocks noChangeArrowheads="1"/>
          </p:cNvSpPr>
          <p:nvPr/>
        </p:nvSpPr>
        <p:spPr bwMode="auto">
          <a:xfrm>
            <a:off x="6881738" y="2996952"/>
            <a:ext cx="2082750" cy="400110"/>
          </a:xfrm>
          <a:prstGeom prst="rect">
            <a:avLst/>
          </a:prstGeom>
          <a:noFill/>
          <a:ln w="9525">
            <a:noFill/>
            <a:miter lim="800000"/>
            <a:headEnd/>
            <a:tailEnd/>
          </a:ln>
          <a:effectLst/>
        </p:spPr>
        <p:txBody>
          <a:bodyPr wrap="none">
            <a:spAutoFit/>
          </a:bodyPr>
          <a:lstStyle/>
          <a:p>
            <a:pPr eaLnBrk="1" hangingPunct="1">
              <a:buNone/>
            </a:pPr>
            <a:r>
              <a:rPr lang="sv-SE" sz="2000" dirty="0">
                <a:solidFill>
                  <a:srgbClr val="002060"/>
                </a:solidFill>
                <a:latin typeface="+mn-lt"/>
              </a:rPr>
              <a:t>Trad. 1428 MWh</a:t>
            </a:r>
          </a:p>
        </p:txBody>
      </p:sp>
      <p:sp>
        <p:nvSpPr>
          <p:cNvPr id="8" name="Text Box 5"/>
          <p:cNvSpPr txBox="1">
            <a:spLocks noChangeArrowheads="1"/>
          </p:cNvSpPr>
          <p:nvPr/>
        </p:nvSpPr>
        <p:spPr bwMode="auto">
          <a:xfrm>
            <a:off x="6876256" y="3356992"/>
            <a:ext cx="2135521" cy="400110"/>
          </a:xfrm>
          <a:prstGeom prst="rect">
            <a:avLst/>
          </a:prstGeom>
          <a:noFill/>
          <a:ln w="9525">
            <a:noFill/>
            <a:miter lim="800000"/>
            <a:headEnd/>
            <a:tailEnd/>
          </a:ln>
          <a:effectLst/>
        </p:spPr>
        <p:txBody>
          <a:bodyPr wrap="none">
            <a:spAutoFit/>
          </a:bodyPr>
          <a:lstStyle/>
          <a:p>
            <a:pPr eaLnBrk="1" hangingPunct="1">
              <a:buNone/>
            </a:pPr>
            <a:r>
              <a:rPr lang="sv-SE" sz="2000" dirty="0">
                <a:solidFill>
                  <a:srgbClr val="002060"/>
                </a:solidFill>
                <a:latin typeface="+mn-lt"/>
              </a:rPr>
              <a:t>U-turn1387 MWh</a:t>
            </a:r>
          </a:p>
        </p:txBody>
      </p:sp>
      <p:sp>
        <p:nvSpPr>
          <p:cNvPr id="9" name="Text Box 5"/>
          <p:cNvSpPr txBox="1">
            <a:spLocks noChangeArrowheads="1"/>
          </p:cNvSpPr>
          <p:nvPr/>
        </p:nvSpPr>
        <p:spPr bwMode="auto">
          <a:xfrm>
            <a:off x="6907641" y="3861048"/>
            <a:ext cx="1984839" cy="400110"/>
          </a:xfrm>
          <a:prstGeom prst="rect">
            <a:avLst/>
          </a:prstGeom>
          <a:noFill/>
          <a:ln w="9525">
            <a:noFill/>
            <a:miter lim="800000"/>
            <a:headEnd/>
            <a:tailEnd/>
          </a:ln>
          <a:effectLst/>
        </p:spPr>
        <p:txBody>
          <a:bodyPr wrap="none">
            <a:spAutoFit/>
          </a:bodyPr>
          <a:lstStyle/>
          <a:p>
            <a:pPr eaLnBrk="1" hangingPunct="1">
              <a:buNone/>
            </a:pPr>
            <a:r>
              <a:rPr lang="sv-SE" sz="2000" dirty="0" err="1">
                <a:solidFill>
                  <a:srgbClr val="002060"/>
                </a:solidFill>
                <a:latin typeface="Symbol" pitchFamily="18" charset="2"/>
              </a:rPr>
              <a:t>D</a:t>
            </a:r>
            <a:r>
              <a:rPr lang="sv-SE" sz="2000" dirty="0" err="1">
                <a:solidFill>
                  <a:srgbClr val="002060"/>
                </a:solidFill>
                <a:latin typeface="+mn-lt"/>
              </a:rPr>
              <a:t>Qel</a:t>
            </a:r>
            <a:r>
              <a:rPr lang="sv-SE" sz="2000" dirty="0">
                <a:solidFill>
                  <a:srgbClr val="002060"/>
                </a:solidFill>
                <a:latin typeface="+mn-lt"/>
              </a:rPr>
              <a:t> = 41 MWh</a:t>
            </a:r>
          </a:p>
        </p:txBody>
      </p:sp>
      <p:sp>
        <p:nvSpPr>
          <p:cNvPr id="10" name="Text Box 5"/>
          <p:cNvSpPr txBox="1">
            <a:spLocks noChangeArrowheads="1"/>
          </p:cNvSpPr>
          <p:nvPr/>
        </p:nvSpPr>
        <p:spPr bwMode="auto">
          <a:xfrm>
            <a:off x="6948264" y="4437112"/>
            <a:ext cx="1686680" cy="861774"/>
          </a:xfrm>
          <a:prstGeom prst="rect">
            <a:avLst/>
          </a:prstGeom>
          <a:noFill/>
          <a:ln w="9525">
            <a:noFill/>
            <a:miter lim="800000"/>
            <a:headEnd/>
            <a:tailEnd/>
          </a:ln>
          <a:effectLst/>
        </p:spPr>
        <p:txBody>
          <a:bodyPr wrap="none">
            <a:spAutoFit/>
          </a:bodyPr>
          <a:lstStyle/>
          <a:p>
            <a:pPr algn="ctr" eaLnBrk="1" hangingPunct="1">
              <a:buNone/>
            </a:pPr>
            <a:r>
              <a:rPr lang="sv-SE" sz="2000" dirty="0">
                <a:solidFill>
                  <a:srgbClr val="002060"/>
                </a:solidFill>
                <a:latin typeface="+mn-lt"/>
              </a:rPr>
              <a:t>or…</a:t>
            </a:r>
          </a:p>
          <a:p>
            <a:pPr eaLnBrk="1" hangingPunct="1">
              <a:buNone/>
            </a:pPr>
            <a:r>
              <a:rPr lang="sv-SE" sz="2000" dirty="0">
                <a:solidFill>
                  <a:srgbClr val="002060"/>
                </a:solidFill>
                <a:latin typeface="+mn-lt"/>
              </a:rPr>
              <a:t>~4000 €/</a:t>
            </a:r>
            <a:r>
              <a:rPr lang="sv-SE" sz="2000" dirty="0" err="1">
                <a:solidFill>
                  <a:srgbClr val="002060"/>
                </a:solidFill>
                <a:latin typeface="+mn-lt"/>
              </a:rPr>
              <a:t>year</a:t>
            </a:r>
            <a:endParaRPr lang="sv-SE" sz="2000" dirty="0">
              <a:solidFill>
                <a:srgbClr val="002060"/>
              </a:solidFill>
              <a:latin typeface="+mn-lt"/>
            </a:endParaRPr>
          </a:p>
        </p:txBody>
      </p:sp>
      <p:sp>
        <p:nvSpPr>
          <p:cNvPr id="13" name="Footer Placeholder 4"/>
          <p:cNvSpPr>
            <a:spLocks noGrp="1"/>
          </p:cNvSpPr>
          <p:nvPr>
            <p:ph type="ftr" sz="quarter" idx="11"/>
          </p:nvPr>
        </p:nvSpPr>
        <p:spPr>
          <a:xfrm>
            <a:off x="7560000" y="6199792"/>
            <a:ext cx="1440000" cy="230400"/>
          </a:xfrm>
        </p:spPr>
        <p:txBody>
          <a:bodyPr/>
          <a:lstStyle/>
          <a:p>
            <a:r>
              <a:rPr lang="en-GB" dirty="0"/>
              <a:t>www.alfalaval.com</a:t>
            </a:r>
          </a:p>
        </p:txBody>
      </p:sp>
    </p:spTree>
    <p:custDataLst>
      <p:tags r:id="rId1"/>
    </p:custDataLst>
    <p:extLst>
      <p:ext uri="{BB962C8B-B14F-4D97-AF65-F5344CB8AC3E}">
        <p14:creationId xmlns:p14="http://schemas.microsoft.com/office/powerpoint/2010/main" val="3371905100"/>
      </p:ext>
    </p:extLst>
  </p:cSld>
  <p:clrMapOvr>
    <a:masterClrMapping/>
  </p:clrMapOvr>
  <p:transition advTm="4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954" t="24766" r="2809" b="5205"/>
          <a:stretch/>
        </p:blipFill>
        <p:spPr bwMode="auto">
          <a:xfrm>
            <a:off x="-1" y="1634524"/>
            <a:ext cx="9143191" cy="442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Rectangle 2"/>
          <p:cNvSpPr>
            <a:spLocks noGrp="1" noChangeArrowheads="1"/>
          </p:cNvSpPr>
          <p:nvPr>
            <p:ph type="title"/>
          </p:nvPr>
        </p:nvSpPr>
        <p:spPr>
          <a:xfrm>
            <a:off x="1725301" y="381000"/>
            <a:ext cx="5981406" cy="1103313"/>
          </a:xfrm>
        </p:spPr>
        <p:txBody>
          <a:bodyPr>
            <a:normAutofit/>
          </a:bodyPr>
          <a:lstStyle/>
          <a:p>
            <a:pPr algn="ctr"/>
            <a:r>
              <a:rPr lang="en-GB" sz="2400" dirty="0"/>
              <a:t>Energy consumption for a 500kW (142TR) single stage system operating in</a:t>
            </a:r>
            <a:br>
              <a:rPr lang="en-GB" sz="2400" dirty="0"/>
            </a:br>
            <a:r>
              <a:rPr lang="en-GB" sz="2400" dirty="0" err="1"/>
              <a:t>SanFransisco</a:t>
            </a:r>
            <a:endParaRPr lang="en-GB" sz="2400" dirty="0"/>
          </a:p>
        </p:txBody>
      </p:sp>
      <p:sp>
        <p:nvSpPr>
          <p:cNvPr id="4" name="Footer Placeholder 3"/>
          <p:cNvSpPr>
            <a:spLocks noGrp="1"/>
          </p:cNvSpPr>
          <p:nvPr>
            <p:ph type="ftr" sz="quarter" idx="10"/>
          </p:nvPr>
        </p:nvSpPr>
        <p:spPr/>
        <p:txBody>
          <a:bodyPr/>
          <a:lstStyle/>
          <a:p>
            <a:r>
              <a:rPr lang="sv-SE"/>
              <a:t>© Alfa Laval</a:t>
            </a:r>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a:p>
        </p:txBody>
      </p:sp>
      <p:sp>
        <p:nvSpPr>
          <p:cNvPr id="7" name="Text Box 5"/>
          <p:cNvSpPr txBox="1">
            <a:spLocks noChangeArrowheads="1"/>
          </p:cNvSpPr>
          <p:nvPr/>
        </p:nvSpPr>
        <p:spPr bwMode="auto">
          <a:xfrm>
            <a:off x="7248697" y="2987660"/>
            <a:ext cx="1894493" cy="369332"/>
          </a:xfrm>
          <a:prstGeom prst="rect">
            <a:avLst/>
          </a:prstGeom>
          <a:noFill/>
          <a:ln w="9525">
            <a:noFill/>
            <a:miter lim="800000"/>
            <a:headEnd/>
            <a:tailEnd/>
          </a:ln>
          <a:effectLst/>
        </p:spPr>
        <p:txBody>
          <a:bodyPr wrap="none">
            <a:spAutoFit/>
          </a:bodyPr>
          <a:lstStyle/>
          <a:p>
            <a:pPr eaLnBrk="1" hangingPunct="1">
              <a:buNone/>
            </a:pPr>
            <a:r>
              <a:rPr lang="sv-SE" dirty="0">
                <a:solidFill>
                  <a:srgbClr val="002060"/>
                </a:solidFill>
                <a:latin typeface="+mn-lt"/>
              </a:rPr>
              <a:t>Trad. 1949 MWh</a:t>
            </a:r>
          </a:p>
        </p:txBody>
      </p:sp>
      <p:sp>
        <p:nvSpPr>
          <p:cNvPr id="8" name="Text Box 5"/>
          <p:cNvSpPr txBox="1">
            <a:spLocks noChangeArrowheads="1"/>
          </p:cNvSpPr>
          <p:nvPr/>
        </p:nvSpPr>
        <p:spPr bwMode="auto">
          <a:xfrm>
            <a:off x="7243215" y="3347700"/>
            <a:ext cx="1941557" cy="369332"/>
          </a:xfrm>
          <a:prstGeom prst="rect">
            <a:avLst/>
          </a:prstGeom>
          <a:noFill/>
          <a:ln w="9525">
            <a:noFill/>
            <a:miter lim="800000"/>
            <a:headEnd/>
            <a:tailEnd/>
          </a:ln>
          <a:effectLst/>
        </p:spPr>
        <p:txBody>
          <a:bodyPr wrap="none">
            <a:spAutoFit/>
          </a:bodyPr>
          <a:lstStyle/>
          <a:p>
            <a:pPr eaLnBrk="1" hangingPunct="1">
              <a:buNone/>
            </a:pPr>
            <a:r>
              <a:rPr lang="sv-SE" dirty="0">
                <a:solidFill>
                  <a:srgbClr val="002060"/>
                </a:solidFill>
                <a:latin typeface="+mn-lt"/>
              </a:rPr>
              <a:t>U-turn1876 MWh</a:t>
            </a:r>
          </a:p>
        </p:txBody>
      </p:sp>
      <p:sp>
        <p:nvSpPr>
          <p:cNvPr id="9" name="Text Box 5"/>
          <p:cNvSpPr txBox="1">
            <a:spLocks noChangeArrowheads="1"/>
          </p:cNvSpPr>
          <p:nvPr/>
        </p:nvSpPr>
        <p:spPr bwMode="auto">
          <a:xfrm>
            <a:off x="7274600" y="3851756"/>
            <a:ext cx="1806905" cy="369332"/>
          </a:xfrm>
          <a:prstGeom prst="rect">
            <a:avLst/>
          </a:prstGeom>
          <a:noFill/>
          <a:ln w="9525">
            <a:noFill/>
            <a:miter lim="800000"/>
            <a:headEnd/>
            <a:tailEnd/>
          </a:ln>
          <a:effectLst/>
        </p:spPr>
        <p:txBody>
          <a:bodyPr wrap="none">
            <a:spAutoFit/>
          </a:bodyPr>
          <a:lstStyle/>
          <a:p>
            <a:pPr eaLnBrk="1" hangingPunct="1">
              <a:buNone/>
            </a:pPr>
            <a:r>
              <a:rPr lang="sv-SE" dirty="0" err="1">
                <a:solidFill>
                  <a:srgbClr val="002060"/>
                </a:solidFill>
                <a:latin typeface="Symbol" pitchFamily="18" charset="2"/>
              </a:rPr>
              <a:t>D</a:t>
            </a:r>
            <a:r>
              <a:rPr lang="sv-SE" dirty="0" err="1">
                <a:solidFill>
                  <a:srgbClr val="002060"/>
                </a:solidFill>
              </a:rPr>
              <a:t>Qel</a:t>
            </a:r>
            <a:r>
              <a:rPr lang="sv-SE" dirty="0">
                <a:solidFill>
                  <a:srgbClr val="002060"/>
                </a:solidFill>
              </a:rPr>
              <a:t> = 73 MWh</a:t>
            </a:r>
          </a:p>
        </p:txBody>
      </p:sp>
      <p:sp>
        <p:nvSpPr>
          <p:cNvPr id="10" name="Text Box 5"/>
          <p:cNvSpPr txBox="1">
            <a:spLocks noChangeArrowheads="1"/>
          </p:cNvSpPr>
          <p:nvPr/>
        </p:nvSpPr>
        <p:spPr bwMode="auto">
          <a:xfrm>
            <a:off x="7314653" y="4437112"/>
            <a:ext cx="1829347" cy="707886"/>
          </a:xfrm>
          <a:prstGeom prst="rect">
            <a:avLst/>
          </a:prstGeom>
          <a:noFill/>
          <a:ln w="9525">
            <a:noFill/>
            <a:miter lim="800000"/>
            <a:headEnd/>
            <a:tailEnd/>
          </a:ln>
          <a:effectLst/>
        </p:spPr>
        <p:txBody>
          <a:bodyPr wrap="none">
            <a:spAutoFit/>
          </a:bodyPr>
          <a:lstStyle/>
          <a:p>
            <a:pPr algn="ctr" eaLnBrk="1" hangingPunct="1">
              <a:buNone/>
            </a:pPr>
            <a:r>
              <a:rPr lang="sv-SE" sz="2000" dirty="0">
                <a:solidFill>
                  <a:srgbClr val="002060"/>
                </a:solidFill>
                <a:latin typeface="+mn-lt"/>
              </a:rPr>
              <a:t>or…</a:t>
            </a:r>
          </a:p>
          <a:p>
            <a:pPr eaLnBrk="1" hangingPunct="1">
              <a:buNone/>
            </a:pPr>
            <a:r>
              <a:rPr lang="sv-SE" sz="2000" dirty="0">
                <a:solidFill>
                  <a:srgbClr val="002060"/>
                </a:solidFill>
                <a:latin typeface="+mn-lt"/>
              </a:rPr>
              <a:t>~$10000 /</a:t>
            </a:r>
            <a:r>
              <a:rPr lang="sv-SE" sz="2000" dirty="0" err="1">
                <a:solidFill>
                  <a:srgbClr val="002060"/>
                </a:solidFill>
                <a:latin typeface="+mn-lt"/>
              </a:rPr>
              <a:t>year</a:t>
            </a:r>
            <a:endParaRPr lang="sv-SE" sz="2000" dirty="0">
              <a:solidFill>
                <a:srgbClr val="002060"/>
              </a:solidFill>
              <a:latin typeface="+mn-lt"/>
            </a:endParaRPr>
          </a:p>
        </p:txBody>
      </p:sp>
      <p:sp>
        <p:nvSpPr>
          <p:cNvPr id="13" name="Footer Placeholder 4"/>
          <p:cNvSpPr>
            <a:spLocks noGrp="1"/>
          </p:cNvSpPr>
          <p:nvPr>
            <p:ph type="ftr" sz="quarter" idx="11"/>
          </p:nvPr>
        </p:nvSpPr>
        <p:spPr>
          <a:xfrm>
            <a:off x="7560000" y="6199792"/>
            <a:ext cx="1440000" cy="230400"/>
          </a:xfrm>
        </p:spPr>
        <p:txBody>
          <a:bodyPr/>
          <a:lstStyle/>
          <a:p>
            <a:r>
              <a:rPr lang="en-GB" dirty="0"/>
              <a:t>www.alfalaval.com</a:t>
            </a:r>
          </a:p>
        </p:txBody>
      </p:sp>
    </p:spTree>
    <p:custDataLst>
      <p:tags r:id="rId1"/>
    </p:custDataLst>
    <p:extLst>
      <p:ext uri="{BB962C8B-B14F-4D97-AF65-F5344CB8AC3E}">
        <p14:creationId xmlns:p14="http://schemas.microsoft.com/office/powerpoint/2010/main" val="2843016243"/>
      </p:ext>
    </p:extLst>
  </p:cSld>
  <p:clrMapOvr>
    <a:masterClrMapping/>
  </p:clrMapOvr>
  <p:transition advTm="4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300" y="381600"/>
            <a:ext cx="5981406" cy="817200"/>
          </a:xfrm>
        </p:spPr>
        <p:txBody>
          <a:bodyPr>
            <a:noAutofit/>
          </a:bodyPr>
          <a:lstStyle/>
          <a:p>
            <a:pPr algn="ctr"/>
            <a:r>
              <a:rPr lang="en-US" sz="2400" dirty="0"/>
              <a:t>British Columbia installations in Richmond, Nanaimo, </a:t>
            </a:r>
            <a:r>
              <a:rPr lang="en-US" sz="2400" dirty="0" err="1"/>
              <a:t>Comox</a:t>
            </a:r>
            <a:r>
              <a:rPr lang="en-US" sz="2400" dirty="0"/>
              <a:t> &amp; Fort. St. John </a:t>
            </a:r>
            <a:endParaRPr lang="en-CA" sz="2400" dirty="0"/>
          </a:p>
        </p:txBody>
      </p:sp>
      <p:sp>
        <p:nvSpPr>
          <p:cNvPr id="4" name="Date Placeholder 3"/>
          <p:cNvSpPr>
            <a:spLocks noGrp="1"/>
          </p:cNvSpPr>
          <p:nvPr>
            <p:ph type="dt" sz="half" idx="10"/>
          </p:nvPr>
        </p:nvSpPr>
        <p:spPr/>
        <p:txBody>
          <a:bodyPr/>
          <a:lstStyle/>
          <a:p>
            <a:r>
              <a:rPr lang="en-US"/>
              <a:t>© Alfa Laval</a:t>
            </a:r>
            <a:endParaRPr lang="en-GB"/>
          </a:p>
        </p:txBody>
      </p:sp>
      <p:sp>
        <p:nvSpPr>
          <p:cNvPr id="5" name="Footer Placeholder 4"/>
          <p:cNvSpPr>
            <a:spLocks noGrp="1"/>
          </p:cNvSpPr>
          <p:nvPr>
            <p:ph type="ftr" sz="quarter" idx="11"/>
          </p:nvPr>
        </p:nvSpPr>
        <p:spPr/>
        <p:txBody>
          <a:bodyPr/>
          <a:lstStyle/>
          <a:p>
            <a:r>
              <a:rPr lang="en-GB" dirty="0"/>
              <a:t>www.alfalaval.com</a:t>
            </a:r>
          </a:p>
        </p:txBody>
      </p:sp>
      <p:sp>
        <p:nvSpPr>
          <p:cNvPr id="6" name="Slide Number Placeholder 5"/>
          <p:cNvSpPr>
            <a:spLocks noGrp="1"/>
          </p:cNvSpPr>
          <p:nvPr>
            <p:ph type="sldNum" sz="quarter" idx="12"/>
          </p:nvPr>
        </p:nvSpPr>
        <p:spPr/>
        <p:txBody>
          <a:bodyPr/>
          <a:lstStyle/>
          <a:p>
            <a:r>
              <a:rPr lang="en-GB"/>
              <a:t>Slide </a:t>
            </a:r>
            <a:fld id="{A4DDAF4F-D1E8-4495-A8C3-6DF87AF61388}" type="slidenum">
              <a:rPr lang="en-GB" smtClean="0"/>
              <a:pPr/>
              <a:t>18</a:t>
            </a:fld>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498897" y="2316214"/>
            <a:ext cx="4187827" cy="314087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80709" y="2313029"/>
            <a:ext cx="4162351" cy="3121763"/>
          </a:xfrm>
          <a:prstGeom prst="rect">
            <a:avLst/>
          </a:prstGeom>
        </p:spPr>
      </p:pic>
    </p:spTree>
    <p:extLst>
      <p:ext uri="{BB962C8B-B14F-4D97-AF65-F5344CB8AC3E}">
        <p14:creationId xmlns:p14="http://schemas.microsoft.com/office/powerpoint/2010/main" val="3967351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300" y="214722"/>
            <a:ext cx="5981406" cy="817200"/>
          </a:xfrm>
        </p:spPr>
        <p:txBody>
          <a:bodyPr>
            <a:normAutofit/>
          </a:bodyPr>
          <a:lstStyle/>
          <a:p>
            <a:pPr algn="ctr"/>
            <a:r>
              <a:rPr lang="en-AU" sz="3600" dirty="0"/>
              <a:t>Ice Rink in Montreal City</a:t>
            </a:r>
          </a:p>
        </p:txBody>
      </p:sp>
      <p:sp>
        <p:nvSpPr>
          <p:cNvPr id="4" name="Footer Placeholder 3"/>
          <p:cNvSpPr>
            <a:spLocks noGrp="1"/>
          </p:cNvSpPr>
          <p:nvPr>
            <p:ph type="ftr" sz="quarter" idx="10"/>
          </p:nvPr>
        </p:nvSpPr>
        <p:spPr/>
        <p:txBody>
          <a:bodyPr/>
          <a:lstStyle/>
          <a:p>
            <a:r>
              <a:rPr lang="sv-SE" dirty="0"/>
              <a:t>© Alfa Laval</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5689" y="1198800"/>
            <a:ext cx="4610686" cy="4610686"/>
          </a:xfrm>
          <a:prstGeom prst="rect">
            <a:avLst/>
          </a:prstGeom>
        </p:spPr>
      </p:pic>
      <p:sp>
        <p:nvSpPr>
          <p:cNvPr id="6" name="TextBox 5"/>
          <p:cNvSpPr txBox="1"/>
          <p:nvPr/>
        </p:nvSpPr>
        <p:spPr>
          <a:xfrm>
            <a:off x="771815" y="4471979"/>
            <a:ext cx="3121367" cy="1323439"/>
          </a:xfrm>
          <a:prstGeom prst="rect">
            <a:avLst/>
          </a:prstGeom>
          <a:noFill/>
        </p:spPr>
        <p:txBody>
          <a:bodyPr wrap="none" rtlCol="0">
            <a:spAutoFit/>
          </a:bodyPr>
          <a:lstStyle/>
          <a:p>
            <a:r>
              <a:rPr lang="sv-SE" sz="2000" dirty="0" err="1"/>
              <a:t>AlfaNova</a:t>
            </a:r>
            <a:r>
              <a:rPr lang="sv-SE" sz="2000" dirty="0"/>
              <a:t> </a:t>
            </a:r>
            <a:r>
              <a:rPr lang="sv-SE" sz="2000" dirty="0" err="1"/>
              <a:t>plate</a:t>
            </a:r>
            <a:r>
              <a:rPr lang="sv-SE" sz="2000" dirty="0"/>
              <a:t> </a:t>
            </a:r>
            <a:r>
              <a:rPr lang="sv-SE" sz="2000" dirty="0" err="1"/>
              <a:t>condenser</a:t>
            </a:r>
            <a:endParaRPr lang="sv-SE" sz="2000" dirty="0"/>
          </a:p>
          <a:p>
            <a:r>
              <a:rPr lang="sv-SE" sz="2000" dirty="0"/>
              <a:t>U-</a:t>
            </a:r>
            <a:r>
              <a:rPr lang="sv-SE" sz="2000" dirty="0" err="1"/>
              <a:t>turn</a:t>
            </a:r>
            <a:r>
              <a:rPr lang="sv-SE" sz="2000" dirty="0"/>
              <a:t> </a:t>
            </a:r>
            <a:r>
              <a:rPr lang="sv-SE" sz="2000" dirty="0" err="1"/>
              <a:t>evaporator</a:t>
            </a:r>
            <a:r>
              <a:rPr lang="sv-SE" sz="2000" dirty="0"/>
              <a:t> 71 TR</a:t>
            </a:r>
          </a:p>
          <a:p>
            <a:r>
              <a:rPr lang="sv-SE" sz="2000" dirty="0"/>
              <a:t>Charge :168 </a:t>
            </a:r>
            <a:r>
              <a:rPr lang="sv-SE" sz="2000" dirty="0" err="1"/>
              <a:t>lbs</a:t>
            </a:r>
            <a:r>
              <a:rPr lang="sv-SE" sz="2000" dirty="0"/>
              <a:t>, or</a:t>
            </a:r>
          </a:p>
          <a:p>
            <a:r>
              <a:rPr lang="sv-SE" sz="2000" dirty="0"/>
              <a:t>2,4 </a:t>
            </a:r>
            <a:r>
              <a:rPr lang="sv-SE" sz="2000" dirty="0" err="1"/>
              <a:t>lbs</a:t>
            </a:r>
            <a:r>
              <a:rPr lang="sv-SE" sz="2000" dirty="0"/>
              <a:t>/TR</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5854" y="1198800"/>
            <a:ext cx="2273288" cy="3031050"/>
          </a:xfrm>
          <a:prstGeom prst="rect">
            <a:avLst/>
          </a:prstGeom>
        </p:spPr>
      </p:pic>
      <p:sp>
        <p:nvSpPr>
          <p:cNvPr id="9" name="Footer Placeholder 4"/>
          <p:cNvSpPr>
            <a:spLocks noGrp="1"/>
          </p:cNvSpPr>
          <p:nvPr>
            <p:ph type="ftr" sz="quarter" idx="11"/>
          </p:nvPr>
        </p:nvSpPr>
        <p:spPr>
          <a:xfrm>
            <a:off x="7560000" y="6199792"/>
            <a:ext cx="1440000" cy="230400"/>
          </a:xfrm>
        </p:spPr>
        <p:txBody>
          <a:bodyPr/>
          <a:lstStyle/>
          <a:p>
            <a:r>
              <a:rPr lang="en-GB" dirty="0"/>
              <a:t>www.alfalaval.com</a:t>
            </a:r>
          </a:p>
        </p:txBody>
      </p:sp>
    </p:spTree>
    <p:custDataLst>
      <p:tags r:id="rId1"/>
    </p:custDataLst>
    <p:extLst>
      <p:ext uri="{BB962C8B-B14F-4D97-AF65-F5344CB8AC3E}">
        <p14:creationId xmlns:p14="http://schemas.microsoft.com/office/powerpoint/2010/main" val="3911227663"/>
      </p:ext>
    </p:extLst>
  </p:cSld>
  <p:clrMapOvr>
    <a:masterClrMapping/>
  </p:clrMapOvr>
  <p:transition advTm="4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v-SE" noProof="1"/>
              <a:t>U-turn separator</a:t>
            </a:r>
            <a:endParaRPr lang="en-GB" dirty="0"/>
          </a:p>
        </p:txBody>
      </p:sp>
      <p:sp>
        <p:nvSpPr>
          <p:cNvPr id="3" name="Subtitle 2"/>
          <p:cNvSpPr>
            <a:spLocks noGrp="1"/>
          </p:cNvSpPr>
          <p:nvPr>
            <p:ph type="subTitle" idx="1"/>
          </p:nvPr>
        </p:nvSpPr>
        <p:spPr/>
        <p:txBody>
          <a:bodyPr/>
          <a:lstStyle/>
          <a:p>
            <a:r>
              <a:rPr lang="en-CA" dirty="0"/>
              <a:t>Innovative evaporator and separator vessel for energy efficient applications in industrial refrigeration</a:t>
            </a:r>
            <a:endParaRPr lang="en-GB" dirty="0"/>
          </a:p>
        </p:txBody>
      </p:sp>
      <p:sp>
        <p:nvSpPr>
          <p:cNvPr id="4" name="Date Placeholder 3"/>
          <p:cNvSpPr>
            <a:spLocks noGrp="1"/>
          </p:cNvSpPr>
          <p:nvPr>
            <p:ph type="dt" sz="half" idx="10"/>
          </p:nvPr>
        </p:nvSpPr>
        <p:spPr/>
        <p:txBody>
          <a:bodyPr/>
          <a:lstStyle/>
          <a:p>
            <a:r>
              <a:rPr lang="en-US"/>
              <a:t>© Alfa Laval</a:t>
            </a:r>
            <a:endParaRPr lang="en-GB" dirty="0"/>
          </a:p>
        </p:txBody>
      </p:sp>
      <p:sp>
        <p:nvSpPr>
          <p:cNvPr id="5" name="Slide Number Placeholder 4"/>
          <p:cNvSpPr>
            <a:spLocks noGrp="1"/>
          </p:cNvSpPr>
          <p:nvPr>
            <p:ph type="sldNum" sz="quarter" idx="12"/>
          </p:nvPr>
        </p:nvSpPr>
        <p:spPr/>
        <p:txBody>
          <a:bodyPr/>
          <a:lstStyle/>
          <a:p>
            <a:r>
              <a:rPr lang="en-GB"/>
              <a:t>Slide </a:t>
            </a:r>
            <a:fld id="{A4DDAF4F-D1E8-4495-A8C3-6DF87AF61388}" type="slidenum">
              <a:rPr lang="en-GB" smtClean="0"/>
              <a:pPr/>
              <a:t>2</a:t>
            </a:fld>
            <a:endParaRPr lang="en-GB" dirty="0"/>
          </a:p>
        </p:txBody>
      </p:sp>
      <p:sp>
        <p:nvSpPr>
          <p:cNvPr id="6" name="Rectangle 5">
            <a:extLst>
              <a:ext uri="{FF2B5EF4-FFF2-40B4-BE49-F238E27FC236}">
                <a16:creationId xmlns:a16="http://schemas.microsoft.com/office/drawing/2014/main" id="{B9306D88-A170-4D23-AC7E-395F08C939B5}"/>
              </a:ext>
            </a:extLst>
          </p:cNvPr>
          <p:cNvSpPr/>
          <p:nvPr/>
        </p:nvSpPr>
        <p:spPr>
          <a:xfrm>
            <a:off x="6237758" y="6257234"/>
            <a:ext cx="2069797" cy="369332"/>
          </a:xfrm>
          <a:prstGeom prst="rect">
            <a:avLst/>
          </a:prstGeom>
        </p:spPr>
        <p:txBody>
          <a:bodyPr wrap="none">
            <a:spAutoFit/>
          </a:bodyPr>
          <a:lstStyle/>
          <a:p>
            <a:r>
              <a:rPr lang="en-US" dirty="0"/>
              <a:t>Ind Ref, May 2019</a:t>
            </a:r>
          </a:p>
        </p:txBody>
      </p:sp>
    </p:spTree>
    <p:extLst>
      <p:ext uri="{BB962C8B-B14F-4D97-AF65-F5344CB8AC3E}">
        <p14:creationId xmlns:p14="http://schemas.microsoft.com/office/powerpoint/2010/main" val="164651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600"/>
            <a:ext cx="5877906" cy="817200"/>
          </a:xfrm>
        </p:spPr>
        <p:txBody>
          <a:bodyPr>
            <a:normAutofit/>
          </a:bodyPr>
          <a:lstStyle/>
          <a:p>
            <a:r>
              <a:rPr lang="en-AU" sz="3200" dirty="0" err="1"/>
              <a:t>Homerton</a:t>
            </a:r>
            <a:r>
              <a:rPr lang="en-AU" sz="3200" dirty="0"/>
              <a:t> University Hospital </a:t>
            </a:r>
          </a:p>
        </p:txBody>
      </p:sp>
      <p:pic>
        <p:nvPicPr>
          <p:cNvPr id="210946" name="Picture 2"/>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711983" y="1211133"/>
            <a:ext cx="3520961" cy="2864402"/>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r>
              <a:rPr lang="sv-SE"/>
              <a:t>© Alfa Laval</a:t>
            </a:r>
          </a:p>
        </p:txBody>
      </p:sp>
      <p:sp>
        <p:nvSpPr>
          <p:cNvPr id="7" name="TextBox 6"/>
          <p:cNvSpPr txBox="1"/>
          <p:nvPr/>
        </p:nvSpPr>
        <p:spPr>
          <a:xfrm>
            <a:off x="1149927" y="4253345"/>
            <a:ext cx="6704971" cy="2031325"/>
          </a:xfrm>
          <a:prstGeom prst="rect">
            <a:avLst/>
          </a:prstGeom>
          <a:noFill/>
        </p:spPr>
        <p:txBody>
          <a:bodyPr wrap="square" rtlCol="0">
            <a:spAutoFit/>
          </a:bodyPr>
          <a:lstStyle/>
          <a:p>
            <a:pPr lvl="1"/>
            <a:r>
              <a:rPr lang="en-AU" dirty="0">
                <a:latin typeface="+mn-lt"/>
              </a:rPr>
              <a:t>Existing R22 System was upgraded from 340 to 500 kW </a:t>
            </a:r>
          </a:p>
          <a:p>
            <a:pPr lvl="1"/>
            <a:r>
              <a:rPr lang="en-AU" dirty="0">
                <a:latin typeface="+mn-lt"/>
              </a:rPr>
              <a:t>(97 to 142 TR)</a:t>
            </a:r>
          </a:p>
          <a:p>
            <a:pPr lvl="1"/>
            <a:r>
              <a:rPr lang="en-AU" dirty="0">
                <a:latin typeface="+mn-lt"/>
              </a:rPr>
              <a:t>Charge dropped from 250 kg (550 lbs) of R22 in the old system to 50 kg (110 lbs) of NH3 in the new system</a:t>
            </a:r>
          </a:p>
          <a:p>
            <a:pPr lvl="1"/>
            <a:r>
              <a:rPr lang="en-AU" dirty="0">
                <a:latin typeface="+mn-lt"/>
              </a:rPr>
              <a:t>Result – Increase in capacity by 50%, charge reduced from</a:t>
            </a:r>
          </a:p>
          <a:p>
            <a:pPr lvl="1"/>
            <a:r>
              <a:rPr lang="en-AU" dirty="0"/>
              <a:t>0.74 to 0.1 kg/kW ( 5.7 to 0.77 lbs/TR)</a:t>
            </a:r>
            <a:endParaRPr lang="en-AU" dirty="0">
              <a:latin typeface="+mn-lt"/>
            </a:endParaRPr>
          </a:p>
          <a:p>
            <a:endParaRPr lang="en-AU" dirty="0"/>
          </a:p>
        </p:txBody>
      </p:sp>
      <p:pic>
        <p:nvPicPr>
          <p:cNvPr id="217090" name="Picture 2"/>
          <p:cNvPicPr>
            <a:picLocks noChangeAspect="1" noChangeArrowheads="1"/>
          </p:cNvPicPr>
          <p:nvPr/>
        </p:nvPicPr>
        <p:blipFill>
          <a:blip r:embed="rId5" cstate="print"/>
          <a:srcRect/>
          <a:stretch>
            <a:fillRect/>
          </a:stretch>
        </p:blipFill>
        <p:spPr bwMode="auto">
          <a:xfrm>
            <a:off x="5266709" y="1206908"/>
            <a:ext cx="2588189" cy="2435943"/>
          </a:xfrm>
          <a:prstGeom prst="rect">
            <a:avLst/>
          </a:prstGeom>
          <a:noFill/>
          <a:ln w="9525">
            <a:noFill/>
            <a:miter lim="800000"/>
            <a:headEnd/>
            <a:tailEnd/>
          </a:ln>
        </p:spPr>
      </p:pic>
      <p:sp>
        <p:nvSpPr>
          <p:cNvPr id="10" name="Footer Placeholder 4"/>
          <p:cNvSpPr>
            <a:spLocks noGrp="1"/>
          </p:cNvSpPr>
          <p:nvPr>
            <p:ph type="ftr" sz="quarter" idx="11"/>
          </p:nvPr>
        </p:nvSpPr>
        <p:spPr>
          <a:xfrm>
            <a:off x="7560000" y="6199792"/>
            <a:ext cx="1440000" cy="230400"/>
          </a:xfrm>
        </p:spPr>
        <p:txBody>
          <a:bodyPr/>
          <a:lstStyle/>
          <a:p>
            <a:r>
              <a:rPr lang="en-GB" dirty="0"/>
              <a:t>www.alfalaval.com</a:t>
            </a:r>
          </a:p>
        </p:txBody>
      </p:sp>
    </p:spTree>
    <p:custDataLst>
      <p:tags r:id="rId1"/>
    </p:custDataLst>
    <p:extLst>
      <p:ext uri="{BB962C8B-B14F-4D97-AF65-F5344CB8AC3E}">
        <p14:creationId xmlns:p14="http://schemas.microsoft.com/office/powerpoint/2010/main" val="2316873929"/>
      </p:ext>
    </p:extLst>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600"/>
            <a:ext cx="5877906" cy="817200"/>
          </a:xfrm>
        </p:spPr>
        <p:txBody>
          <a:bodyPr>
            <a:noAutofit/>
          </a:bodyPr>
          <a:lstStyle/>
          <a:p>
            <a:pPr algn="ctr"/>
            <a:r>
              <a:rPr lang="en-AU" sz="2800" dirty="0"/>
              <a:t>Ammonia Heat Pump at Alfa Laval  manufacturing site in Lund, Sweden</a:t>
            </a:r>
          </a:p>
        </p:txBody>
      </p:sp>
      <p:sp>
        <p:nvSpPr>
          <p:cNvPr id="4" name="Footer Placeholder 3"/>
          <p:cNvSpPr>
            <a:spLocks noGrp="1"/>
          </p:cNvSpPr>
          <p:nvPr>
            <p:ph type="ftr" sz="quarter" idx="10"/>
          </p:nvPr>
        </p:nvSpPr>
        <p:spPr/>
        <p:txBody>
          <a:bodyPr/>
          <a:lstStyle/>
          <a:p>
            <a:r>
              <a:rPr lang="sv-SE"/>
              <a:t>© Alfa Laval</a:t>
            </a:r>
          </a:p>
        </p:txBody>
      </p:sp>
      <p:pic>
        <p:nvPicPr>
          <p:cNvPr id="8" name="Picture 2" descr="oht_1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06706" y="39647"/>
            <a:ext cx="1353764" cy="583675"/>
          </a:xfrm>
          <a:prstGeom prst="rect">
            <a:avLst/>
          </a:prstGeom>
          <a:noFill/>
          <a:ln w="9525">
            <a:noFill/>
            <a:miter lim="800000"/>
            <a:headEnd/>
            <a:tailEnd/>
          </a:ln>
        </p:spPr>
      </p:pic>
      <p:sp>
        <p:nvSpPr>
          <p:cNvPr id="10" name="Footer Placeholder 4"/>
          <p:cNvSpPr>
            <a:spLocks noGrp="1"/>
          </p:cNvSpPr>
          <p:nvPr>
            <p:ph type="ftr" sz="quarter" idx="11"/>
          </p:nvPr>
        </p:nvSpPr>
        <p:spPr>
          <a:xfrm>
            <a:off x="7560000" y="6199792"/>
            <a:ext cx="1440000" cy="230400"/>
          </a:xfrm>
        </p:spPr>
        <p:txBody>
          <a:bodyPr/>
          <a:lstStyle/>
          <a:p>
            <a:r>
              <a:rPr lang="en-GB" dirty="0"/>
              <a:t>www.alfalaval.com</a:t>
            </a:r>
          </a:p>
        </p:txBody>
      </p:sp>
      <p:pic>
        <p:nvPicPr>
          <p:cNvPr id="11"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51608" y="1636712"/>
            <a:ext cx="5095500" cy="341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0" y="1645874"/>
            <a:ext cx="4051608" cy="3477875"/>
          </a:xfrm>
          <a:prstGeom prst="rect">
            <a:avLst/>
          </a:prstGeom>
          <a:noFill/>
        </p:spPr>
        <p:txBody>
          <a:bodyPr wrap="square" rtlCol="0">
            <a:spAutoFit/>
          </a:bodyPr>
          <a:lstStyle/>
          <a:p>
            <a:r>
              <a:rPr lang="sv-SE" sz="2000" dirty="0"/>
              <a:t>M10BW-FT </a:t>
            </a:r>
            <a:r>
              <a:rPr lang="sv-SE" sz="2000" dirty="0" err="1"/>
              <a:t>condenser</a:t>
            </a:r>
            <a:endParaRPr lang="sv-SE" sz="2000" dirty="0"/>
          </a:p>
          <a:p>
            <a:r>
              <a:rPr lang="sv-SE" sz="2000" dirty="0" err="1"/>
              <a:t>Evaporator</a:t>
            </a:r>
            <a:r>
              <a:rPr lang="sv-SE" sz="2000" dirty="0"/>
              <a:t>  MK15 </a:t>
            </a:r>
            <a:r>
              <a:rPr lang="sv-SE" sz="2000" dirty="0" err="1"/>
              <a:t>with</a:t>
            </a:r>
            <a:r>
              <a:rPr lang="sv-SE" sz="2000" dirty="0"/>
              <a:t> U-</a:t>
            </a:r>
            <a:r>
              <a:rPr lang="sv-SE" sz="2000" dirty="0" err="1"/>
              <a:t>turn</a:t>
            </a:r>
            <a:endParaRPr lang="sv-SE" sz="2000" dirty="0"/>
          </a:p>
          <a:p>
            <a:r>
              <a:rPr lang="sv-SE" sz="2000" dirty="0" err="1"/>
              <a:t>Cooling</a:t>
            </a:r>
            <a:r>
              <a:rPr lang="sv-SE" sz="2000" dirty="0"/>
              <a:t> </a:t>
            </a:r>
            <a:r>
              <a:rPr lang="sv-SE" sz="2000" dirty="0" err="1"/>
              <a:t>capacity</a:t>
            </a:r>
            <a:r>
              <a:rPr lang="sv-SE" sz="2000" dirty="0"/>
              <a:t> 707kW/202 TR</a:t>
            </a:r>
          </a:p>
          <a:p>
            <a:r>
              <a:rPr lang="sv-SE" sz="2000" dirty="0" err="1"/>
              <a:t>Heating</a:t>
            </a:r>
            <a:r>
              <a:rPr lang="sv-SE" sz="2000" dirty="0"/>
              <a:t> </a:t>
            </a:r>
            <a:r>
              <a:rPr lang="sv-SE" sz="2000" dirty="0" err="1"/>
              <a:t>capacity</a:t>
            </a:r>
            <a:r>
              <a:rPr lang="sv-SE" sz="2000" dirty="0"/>
              <a:t>: 827kW/236TR</a:t>
            </a:r>
          </a:p>
          <a:p>
            <a:r>
              <a:rPr lang="sv-SE" sz="2000" dirty="0"/>
              <a:t>Charge : 40 kg / 88 </a:t>
            </a:r>
            <a:r>
              <a:rPr lang="sv-SE" sz="2000" dirty="0" err="1"/>
              <a:t>lbs</a:t>
            </a:r>
            <a:r>
              <a:rPr lang="sv-SE" sz="2000" dirty="0"/>
              <a:t>, or</a:t>
            </a:r>
          </a:p>
          <a:p>
            <a:r>
              <a:rPr lang="sv-SE" sz="2000" dirty="0"/>
              <a:t>0.048 kg/kW  /  0.37 </a:t>
            </a:r>
            <a:r>
              <a:rPr lang="sv-SE" sz="2000" dirty="0" err="1"/>
              <a:t>lbs</a:t>
            </a:r>
            <a:r>
              <a:rPr lang="sv-SE" sz="2000" dirty="0"/>
              <a:t>/TR</a:t>
            </a:r>
          </a:p>
          <a:p>
            <a:endParaRPr lang="sv-SE" sz="2000" dirty="0">
              <a:solidFill>
                <a:schemeClr val="tx2"/>
              </a:solidFill>
            </a:endParaRPr>
          </a:p>
          <a:p>
            <a:pPr>
              <a:defRPr/>
            </a:pPr>
            <a:r>
              <a:rPr lang="en-US" sz="2000" dirty="0">
                <a:solidFill>
                  <a:schemeClr val="tx2"/>
                </a:solidFill>
              </a:rPr>
              <a:t>Environment: Reducing the CO</a:t>
            </a:r>
            <a:r>
              <a:rPr lang="en-US" sz="2000" baseline="-25000" dirty="0">
                <a:solidFill>
                  <a:schemeClr val="tx2"/>
                </a:solidFill>
              </a:rPr>
              <a:t>2 </a:t>
            </a:r>
            <a:r>
              <a:rPr lang="en-US" sz="2000" dirty="0">
                <a:solidFill>
                  <a:schemeClr val="tx2"/>
                </a:solidFill>
              </a:rPr>
              <a:t>emission with 140 MT / year Energy cost: reduced with &gt;160 </a:t>
            </a:r>
            <a:r>
              <a:rPr lang="en-US" sz="2000" dirty="0" err="1">
                <a:solidFill>
                  <a:schemeClr val="tx2"/>
                </a:solidFill>
              </a:rPr>
              <a:t>kEUR</a:t>
            </a:r>
            <a:r>
              <a:rPr lang="en-US" sz="2000" dirty="0">
                <a:solidFill>
                  <a:schemeClr val="tx2"/>
                </a:solidFill>
              </a:rPr>
              <a:t> / year</a:t>
            </a:r>
          </a:p>
        </p:txBody>
      </p:sp>
    </p:spTree>
    <p:custDataLst>
      <p:tags r:id="rId1"/>
    </p:custDataLst>
    <p:extLst>
      <p:ext uri="{BB962C8B-B14F-4D97-AF65-F5344CB8AC3E}">
        <p14:creationId xmlns:p14="http://schemas.microsoft.com/office/powerpoint/2010/main" val="1173110424"/>
      </p:ext>
    </p:extLst>
  </p:cSld>
  <p:clrMapOvr>
    <a:masterClrMapping/>
  </p:clrMapOvr>
  <p:transition advTm="45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en-GB" dirty="0"/>
              <a:t>Conclusion</a:t>
            </a:r>
          </a:p>
        </p:txBody>
      </p:sp>
      <p:sp>
        <p:nvSpPr>
          <p:cNvPr id="86019" name="Rectangle 3"/>
          <p:cNvSpPr>
            <a:spLocks noGrp="1" noChangeArrowheads="1"/>
          </p:cNvSpPr>
          <p:nvPr>
            <p:ph idx="1"/>
          </p:nvPr>
        </p:nvSpPr>
        <p:spPr>
          <a:xfrm>
            <a:off x="208640" y="1370217"/>
            <a:ext cx="6720798" cy="4664075"/>
          </a:xfrm>
        </p:spPr>
        <p:txBody>
          <a:bodyPr>
            <a:normAutofit fontScale="85000" lnSpcReduction="20000"/>
          </a:bodyPr>
          <a:lstStyle/>
          <a:p>
            <a:r>
              <a:rPr lang="en-GB" sz="3800" dirty="0"/>
              <a:t>Combination of different separation techniques make the U-Turn compact, low charge and efficient liquid separator</a:t>
            </a:r>
          </a:p>
          <a:p>
            <a:r>
              <a:rPr lang="en-GB" sz="3800" dirty="0" err="1"/>
              <a:t>Premounted</a:t>
            </a:r>
            <a:r>
              <a:rPr lang="en-GB" sz="3800" dirty="0"/>
              <a:t>, approved …Easy to install</a:t>
            </a:r>
          </a:p>
          <a:p>
            <a:r>
              <a:rPr lang="en-GB" sz="3800" dirty="0"/>
              <a:t>Low Charge</a:t>
            </a:r>
          </a:p>
          <a:p>
            <a:r>
              <a:rPr lang="en-GB" sz="3800" dirty="0"/>
              <a:t>Low pressure drop in wet return line ensures high energy efficiency</a:t>
            </a:r>
          </a:p>
          <a:p>
            <a:r>
              <a:rPr lang="en-GB" sz="3800" dirty="0"/>
              <a:t>Small footprint - easy access to plant room</a:t>
            </a:r>
          </a:p>
          <a:p>
            <a:pPr>
              <a:buNone/>
            </a:pPr>
            <a:endParaRPr lang="en-GB" dirty="0"/>
          </a:p>
        </p:txBody>
      </p:sp>
      <p:sp>
        <p:nvSpPr>
          <p:cNvPr id="4" name="Footer Placeholder 3"/>
          <p:cNvSpPr>
            <a:spLocks noGrp="1"/>
          </p:cNvSpPr>
          <p:nvPr>
            <p:ph type="ftr" sz="quarter" idx="10"/>
          </p:nvPr>
        </p:nvSpPr>
        <p:spPr/>
        <p:txBody>
          <a:bodyPr/>
          <a:lstStyle/>
          <a:p>
            <a:r>
              <a:rPr lang="sv-SE"/>
              <a:t>© Alfa Laval</a:t>
            </a:r>
          </a:p>
        </p:txBody>
      </p:sp>
      <p:pic>
        <p:nvPicPr>
          <p:cNvPr id="7" name="Picture 6">
            <a:extLst>
              <a:ext uri="{FF2B5EF4-FFF2-40B4-BE49-F238E27FC236}">
                <a16:creationId xmlns:a16="http://schemas.microsoft.com/office/drawing/2014/main" id="{3B722467-DF8A-4B09-ADFA-9F1CA26349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63441" y="3186113"/>
            <a:ext cx="3010300" cy="3249997"/>
          </a:xfrm>
          <a:prstGeom prst="rect">
            <a:avLst/>
          </a:prstGeom>
        </p:spPr>
      </p:pic>
    </p:spTree>
    <p:custDataLst>
      <p:tags r:id="rId1"/>
    </p:custDataLst>
    <p:extLst>
      <p:ext uri="{BB962C8B-B14F-4D97-AF65-F5344CB8AC3E}">
        <p14:creationId xmlns:p14="http://schemas.microsoft.com/office/powerpoint/2010/main" val="1778704383"/>
      </p:ext>
    </p:extLst>
  </p:cSld>
  <p:clrMapOvr>
    <a:masterClrMapping/>
  </p:clrMapOvr>
  <p:transition advTm="9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dissolve">
                                      <p:cBhvr>
                                        <p:cTn id="7" dur="20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dissolve">
                                      <p:cBhvr>
                                        <p:cTn id="12" dur="500"/>
                                        <p:tgtEl>
                                          <p:spTgt spid="86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dissolve">
                                      <p:cBhvr>
                                        <p:cTn id="17" dur="500"/>
                                        <p:tgtEl>
                                          <p:spTgt spid="86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dissolve">
                                      <p:cBhvr>
                                        <p:cTn id="22" dur="500"/>
                                        <p:tgtEl>
                                          <p:spTgt spid="86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animEffect transition="in" filter="dissolve">
                                      <p:cBhvr>
                                        <p:cTn id="27" dur="500"/>
                                        <p:tgtEl>
                                          <p:spTgt spid="86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sp>
        <p:nvSpPr>
          <p:cNvPr id="4" name="Footer Placeholder 3"/>
          <p:cNvSpPr>
            <a:spLocks noGrp="1"/>
          </p:cNvSpPr>
          <p:nvPr>
            <p:ph type="ftr" sz="quarter" idx="10"/>
          </p:nvPr>
        </p:nvSpPr>
        <p:spPr/>
        <p:txBody>
          <a:bodyPr/>
          <a:lstStyle/>
          <a:p>
            <a:pPr>
              <a:defRPr/>
            </a:pPr>
            <a:r>
              <a:rPr lang="sv-SE" altLang="sv-SE"/>
              <a:t>© Alfa Laval</a:t>
            </a: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1100" y="541020"/>
            <a:ext cx="6972300" cy="5577840"/>
          </a:xfrm>
          <a:prstGeom prst="rect">
            <a:avLst/>
          </a:prstGeom>
          <a:noFill/>
          <a:ln w="9525">
            <a:noFill/>
            <a:miter lim="800000"/>
            <a:headEnd/>
            <a:tailEnd/>
          </a:ln>
          <a:effectLst/>
        </p:spPr>
      </p:pic>
    </p:spTree>
    <p:extLst>
      <p:ext uri="{BB962C8B-B14F-4D97-AF65-F5344CB8AC3E}">
        <p14:creationId xmlns:p14="http://schemas.microsoft.com/office/powerpoint/2010/main" val="4051843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a:t>© Alfa Laval</a:t>
            </a:r>
          </a:p>
        </p:txBody>
      </p:sp>
      <p:sp>
        <p:nvSpPr>
          <p:cNvPr id="7" name="Slide Number Placeholder 4"/>
          <p:cNvSpPr>
            <a:spLocks noGrp="1"/>
          </p:cNvSpPr>
          <p:nvPr>
            <p:ph type="sldNum" sz="quarter" idx="4294967295"/>
          </p:nvPr>
        </p:nvSpPr>
        <p:spPr>
          <a:xfrm>
            <a:off x="4572000" y="6248400"/>
            <a:ext cx="1146175" cy="214313"/>
          </a:xfrm>
          <a:prstGeom prst="rect">
            <a:avLst/>
          </a:prstGeom>
        </p:spPr>
        <p:txBody>
          <a:bodyPr/>
          <a:lstStyle/>
          <a:p>
            <a:r>
              <a:rPr lang="en-GB"/>
              <a:t>Slide </a:t>
            </a:r>
            <a:fld id="{53AFC7B0-2CE3-4F14-A37C-21155795C817}" type="slidenum">
              <a:rPr lang="en-GB"/>
              <a:pPr/>
              <a:t>24</a:t>
            </a:fld>
            <a:endParaRPr lang="en-GB"/>
          </a:p>
        </p:txBody>
      </p:sp>
      <p:pic>
        <p:nvPicPr>
          <p:cNvPr id="3676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 y="-1368425"/>
            <a:ext cx="9256713" cy="9920288"/>
          </a:xfrm>
          <a:prstGeom prst="rect">
            <a:avLst/>
          </a:prstGeom>
          <a:noFill/>
          <a:ln w="9525">
            <a:noFill/>
            <a:miter lim="800000"/>
            <a:headEnd/>
            <a:tailEnd/>
          </a:ln>
          <a:effectLst/>
        </p:spPr>
      </p:pic>
      <p:sp>
        <p:nvSpPr>
          <p:cNvPr id="367619" name="Text Box 3"/>
          <p:cNvSpPr txBox="1">
            <a:spLocks noChangeArrowheads="1"/>
          </p:cNvSpPr>
          <p:nvPr/>
        </p:nvSpPr>
        <p:spPr bwMode="auto">
          <a:xfrm>
            <a:off x="259042" y="2684463"/>
            <a:ext cx="8509000" cy="914400"/>
          </a:xfrm>
          <a:prstGeom prst="rect">
            <a:avLst/>
          </a:prstGeom>
          <a:noFill/>
          <a:ln w="9525">
            <a:noFill/>
            <a:miter lim="800000"/>
            <a:headEnd/>
            <a:tailEnd/>
          </a:ln>
          <a:effectLst/>
        </p:spPr>
        <p:txBody>
          <a:bodyPr wrap="none">
            <a:spAutoFit/>
          </a:bodyPr>
          <a:lstStyle/>
          <a:p>
            <a:pPr algn="l"/>
            <a:r>
              <a:rPr lang="en-GB" sz="5400" dirty="0">
                <a:solidFill>
                  <a:srgbClr val="FF0000"/>
                </a:solidFill>
              </a:rPr>
              <a:t>Thank you for your attention !</a:t>
            </a:r>
          </a:p>
        </p:txBody>
      </p:sp>
      <p:sp>
        <p:nvSpPr>
          <p:cNvPr id="367620" name="Rectangle 4"/>
          <p:cNvSpPr>
            <a:spLocks noGrp="1" noChangeArrowheads="1"/>
          </p:cNvSpPr>
          <p:nvPr>
            <p:ph type="title"/>
          </p:nvPr>
        </p:nvSpPr>
        <p:spPr/>
        <p:txBody>
          <a:bodyPr/>
          <a:lstStyle/>
          <a:p>
            <a:endParaRPr lang="sv-SE"/>
          </a:p>
        </p:txBody>
      </p:sp>
      <p:sp>
        <p:nvSpPr>
          <p:cNvPr id="367621" name="Rectangle 5"/>
          <p:cNvSpPr>
            <a:spLocks noGrp="1" noChangeArrowheads="1"/>
          </p:cNvSpPr>
          <p:nvPr>
            <p:ph type="body" idx="1"/>
          </p:nvPr>
        </p:nvSpPr>
        <p:spPr/>
        <p:txBody>
          <a:bodyPr/>
          <a:lstStyle/>
          <a:p>
            <a:endParaRPr lang="sv-SE" dirty="0"/>
          </a:p>
        </p:txBody>
      </p:sp>
    </p:spTree>
    <p:extLst>
      <p:ext uri="{BB962C8B-B14F-4D97-AF65-F5344CB8AC3E}">
        <p14:creationId xmlns:p14="http://schemas.microsoft.com/office/powerpoint/2010/main" val="17982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7619"/>
                                        </p:tgtEl>
                                        <p:attrNameLst>
                                          <p:attrName>style.visibility</p:attrName>
                                        </p:attrNameLst>
                                      </p:cBhvr>
                                      <p:to>
                                        <p:strVal val="visible"/>
                                      </p:to>
                                    </p:set>
                                    <p:anim calcmode="lin" valueType="num">
                                      <p:cBhvr additive="base">
                                        <p:cTn id="7" dur="2000" fill="hold"/>
                                        <p:tgtEl>
                                          <p:spTgt spid="367619"/>
                                        </p:tgtEl>
                                        <p:attrNameLst>
                                          <p:attrName>ppt_x</p:attrName>
                                        </p:attrNameLst>
                                      </p:cBhvr>
                                      <p:tavLst>
                                        <p:tav tm="0">
                                          <p:val>
                                            <p:strVal val="#ppt_x"/>
                                          </p:val>
                                        </p:tav>
                                        <p:tav tm="100000">
                                          <p:val>
                                            <p:strVal val="#ppt_x"/>
                                          </p:val>
                                        </p:tav>
                                      </p:tavLst>
                                    </p:anim>
                                    <p:anim calcmode="lin" valueType="num">
                                      <p:cBhvr additive="base">
                                        <p:cTn id="8" dur="2000" fill="hold"/>
                                        <p:tgtEl>
                                          <p:spTgt spid="3676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6" name="Picture 22" descr="D:\Keep Out\Ian\Landor_Work\AlfaLaval\ALF PPT from Duncan 19_12\5_1_2000\new screens\bmp\oht_1a.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 y="1627188"/>
            <a:ext cx="9147175" cy="275272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5"/>
          <p:cNvSpPr>
            <a:spLocks noGrp="1"/>
          </p:cNvSpPr>
          <p:nvPr>
            <p:ph type="ftr" sz="quarter" idx="11"/>
          </p:nvPr>
        </p:nvSpPr>
        <p:spPr>
          <a:xfrm>
            <a:off x="7560000" y="6199792"/>
            <a:ext cx="1440000" cy="230400"/>
          </a:xfrm>
        </p:spPr>
        <p:txBody>
          <a:bodyPr/>
          <a:lstStyle/>
          <a:p>
            <a:r>
              <a:rPr lang="en-GB" dirty="0">
                <a:solidFill>
                  <a:srgbClr val="1E1C77"/>
                </a:solidFill>
                <a:latin typeface="+mn-lt"/>
              </a:rPr>
              <a:t>www.alfalaval.com</a:t>
            </a:r>
          </a:p>
        </p:txBody>
      </p:sp>
    </p:spTree>
    <p:extLst>
      <p:ext uri="{BB962C8B-B14F-4D97-AF65-F5344CB8AC3E}">
        <p14:creationId xmlns:p14="http://schemas.microsoft.com/office/powerpoint/2010/main" val="209849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1000564" y="184053"/>
            <a:ext cx="7354888" cy="839788"/>
          </a:xfrm>
        </p:spPr>
        <p:txBody>
          <a:bodyPr/>
          <a:lstStyle/>
          <a:p>
            <a:pPr algn="ctr"/>
            <a:r>
              <a:rPr lang="en-GB" sz="3600" dirty="0"/>
              <a:t>Traditional separator design</a:t>
            </a:r>
          </a:p>
        </p:txBody>
      </p:sp>
      <p:sp>
        <p:nvSpPr>
          <p:cNvPr id="5" name="Footer Placeholder 4"/>
          <p:cNvSpPr>
            <a:spLocks noGrp="1"/>
          </p:cNvSpPr>
          <p:nvPr>
            <p:ph type="ftr" sz="quarter" idx="10"/>
          </p:nvPr>
        </p:nvSpPr>
        <p:spPr/>
        <p:txBody>
          <a:bodyPr/>
          <a:lstStyle/>
          <a:p>
            <a:r>
              <a:rPr lang="en-GB"/>
              <a:t>© Alfa Laval</a:t>
            </a:r>
          </a:p>
        </p:txBody>
      </p:sp>
      <p:pic>
        <p:nvPicPr>
          <p:cNvPr id="392195" name="Picture 3" descr="TRAD_si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960" y="1340070"/>
            <a:ext cx="4979784" cy="4321178"/>
          </a:xfrm>
          <a:prstGeom prst="rect">
            <a:avLst/>
          </a:prstGeom>
          <a:noFill/>
        </p:spPr>
      </p:pic>
      <p:pic>
        <p:nvPicPr>
          <p:cNvPr id="392196" name="Picture 4" descr="TRAD_skra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12" y="1340069"/>
            <a:ext cx="4248472" cy="4320479"/>
          </a:xfrm>
          <a:prstGeom prst="rect">
            <a:avLst/>
          </a:prstGeom>
          <a:noFill/>
        </p:spPr>
      </p:pic>
    </p:spTree>
    <p:extLst>
      <p:ext uri="{BB962C8B-B14F-4D97-AF65-F5344CB8AC3E}">
        <p14:creationId xmlns:p14="http://schemas.microsoft.com/office/powerpoint/2010/main" val="2260407665"/>
      </p:ext>
    </p:extLst>
  </p:cSld>
  <p:clrMapOvr>
    <a:masterClrMapping/>
  </p:clrMapOvr>
  <p:transition advTm="2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en-GB" dirty="0"/>
              <a:t>Liquid separator function</a:t>
            </a:r>
          </a:p>
        </p:txBody>
      </p:sp>
      <p:sp>
        <p:nvSpPr>
          <p:cNvPr id="88067" name="Rectangle 3"/>
          <p:cNvSpPr>
            <a:spLocks noGrp="1" noChangeArrowheads="1"/>
          </p:cNvSpPr>
          <p:nvPr>
            <p:ph idx="1"/>
          </p:nvPr>
        </p:nvSpPr>
        <p:spPr>
          <a:xfrm>
            <a:off x="1028700" y="1363663"/>
            <a:ext cx="7354888" cy="4503737"/>
          </a:xfrm>
        </p:spPr>
        <p:txBody>
          <a:bodyPr/>
          <a:lstStyle/>
          <a:p>
            <a:r>
              <a:rPr lang="en-GB" dirty="0"/>
              <a:t>To accommodate surplus liquid during load variations</a:t>
            </a:r>
          </a:p>
          <a:p>
            <a:r>
              <a:rPr lang="en-GB" dirty="0"/>
              <a:t>To separate liquid droplets and make sure oil is returned to the compressor</a:t>
            </a:r>
          </a:p>
          <a:p>
            <a:r>
              <a:rPr lang="en-GB" dirty="0"/>
              <a:t>To obtain (close to) saturated gas at suction nozzle</a:t>
            </a:r>
          </a:p>
          <a:p>
            <a:r>
              <a:rPr lang="en-GB" dirty="0"/>
              <a:t>To provide a static head for the circulation</a:t>
            </a:r>
          </a:p>
          <a:p>
            <a:pPr>
              <a:buFontTx/>
              <a:buNone/>
            </a:pPr>
            <a:endParaRPr lang="en-GB" dirty="0"/>
          </a:p>
          <a:p>
            <a:pPr>
              <a:buFontTx/>
              <a:buNone/>
            </a:pPr>
            <a:r>
              <a:rPr lang="en-GB" dirty="0"/>
              <a:t>Additionally:</a:t>
            </a:r>
          </a:p>
          <a:p>
            <a:r>
              <a:rPr lang="en-GB" dirty="0"/>
              <a:t>For forced circulation systems; to obtain sufficient liquid column (NPSH</a:t>
            </a:r>
            <a:r>
              <a:rPr lang="en-GB" baseline="-25000" dirty="0"/>
              <a:t>PUMP</a:t>
            </a:r>
            <a:r>
              <a:rPr lang="en-GB" dirty="0"/>
              <a:t>) to avoid pump cavitation</a:t>
            </a:r>
          </a:p>
        </p:txBody>
      </p:sp>
      <p:sp>
        <p:nvSpPr>
          <p:cNvPr id="4" name="Footer Placeholder 3"/>
          <p:cNvSpPr>
            <a:spLocks noGrp="1"/>
          </p:cNvSpPr>
          <p:nvPr>
            <p:ph type="ftr" sz="quarter" idx="10"/>
          </p:nvPr>
        </p:nvSpPr>
        <p:spPr/>
        <p:txBody>
          <a:bodyPr/>
          <a:lstStyle/>
          <a:p>
            <a:r>
              <a:rPr lang="sv-SE"/>
              <a:t>© Alfa Laval</a:t>
            </a:r>
          </a:p>
        </p:txBody>
      </p:sp>
    </p:spTree>
    <p:custDataLst>
      <p:tags r:id="rId1"/>
    </p:custDataLst>
    <p:extLst>
      <p:ext uri="{BB962C8B-B14F-4D97-AF65-F5344CB8AC3E}">
        <p14:creationId xmlns:p14="http://schemas.microsoft.com/office/powerpoint/2010/main" val="971974133"/>
      </p:ext>
    </p:extLst>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06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8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RENDERED_MK15_ALFA_COLOUR.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20714" y="1384012"/>
            <a:ext cx="4165289" cy="4523391"/>
          </a:xfrm>
          <a:prstGeom prst="rect">
            <a:avLst/>
          </a:prstGeom>
        </p:spPr>
      </p:pic>
      <p:sp>
        <p:nvSpPr>
          <p:cNvPr id="89090" name="Rectangle 2"/>
          <p:cNvSpPr>
            <a:spLocks noGrp="1" noChangeArrowheads="1"/>
          </p:cNvSpPr>
          <p:nvPr>
            <p:ph type="title"/>
          </p:nvPr>
        </p:nvSpPr>
        <p:spPr/>
        <p:txBody>
          <a:bodyPr/>
          <a:lstStyle/>
          <a:p>
            <a:pPr algn="ctr"/>
            <a:r>
              <a:rPr lang="sv-SE" sz="3600" dirty="0">
                <a:solidFill>
                  <a:srgbClr val="002060"/>
                </a:solidFill>
              </a:rPr>
              <a:t>The U-Turn</a:t>
            </a:r>
          </a:p>
        </p:txBody>
      </p:sp>
      <p:sp>
        <p:nvSpPr>
          <p:cNvPr id="89092" name="Text Box 4"/>
          <p:cNvSpPr txBox="1">
            <a:spLocks noChangeArrowheads="1"/>
          </p:cNvSpPr>
          <p:nvPr/>
        </p:nvSpPr>
        <p:spPr bwMode="auto">
          <a:xfrm>
            <a:off x="785191" y="3225225"/>
            <a:ext cx="2751074" cy="707886"/>
          </a:xfrm>
          <a:prstGeom prst="rect">
            <a:avLst/>
          </a:prstGeom>
          <a:noFill/>
          <a:ln w="9525">
            <a:noFill/>
            <a:miter lim="800000"/>
            <a:headEnd/>
            <a:tailEnd/>
          </a:ln>
          <a:effectLst/>
        </p:spPr>
        <p:txBody>
          <a:bodyPr wrap="none">
            <a:spAutoFit/>
          </a:bodyPr>
          <a:lstStyle/>
          <a:p>
            <a:pPr eaLnBrk="1" hangingPunct="1"/>
            <a:r>
              <a:rPr lang="sv-SE" sz="4000" dirty="0">
                <a:latin typeface="+mn-lt"/>
              </a:rPr>
              <a:t>”high COP”</a:t>
            </a:r>
          </a:p>
        </p:txBody>
      </p:sp>
      <p:sp>
        <p:nvSpPr>
          <p:cNvPr id="89093" name="Text Box 5"/>
          <p:cNvSpPr txBox="1">
            <a:spLocks noChangeArrowheads="1"/>
          </p:cNvSpPr>
          <p:nvPr/>
        </p:nvSpPr>
        <p:spPr bwMode="auto">
          <a:xfrm>
            <a:off x="393688" y="1458379"/>
            <a:ext cx="3613169" cy="646331"/>
          </a:xfrm>
          <a:prstGeom prst="rect">
            <a:avLst/>
          </a:prstGeom>
          <a:noFill/>
          <a:ln w="9525">
            <a:noFill/>
            <a:miter lim="800000"/>
            <a:headEnd/>
            <a:tailEnd/>
          </a:ln>
          <a:effectLst/>
        </p:spPr>
        <p:txBody>
          <a:bodyPr wrap="none">
            <a:spAutoFit/>
          </a:bodyPr>
          <a:lstStyle/>
          <a:p>
            <a:pPr eaLnBrk="1" hangingPunct="1"/>
            <a:r>
              <a:rPr lang="sv-SE" sz="3600" dirty="0">
                <a:latin typeface="+mn-lt"/>
              </a:rPr>
              <a:t>”</a:t>
            </a:r>
            <a:r>
              <a:rPr lang="sv-SE" sz="3600" dirty="0" err="1">
                <a:latin typeface="+mn-lt"/>
              </a:rPr>
              <a:t>energy</a:t>
            </a:r>
            <a:r>
              <a:rPr lang="sv-SE" sz="3600" dirty="0">
                <a:latin typeface="+mn-lt"/>
              </a:rPr>
              <a:t> </a:t>
            </a:r>
            <a:r>
              <a:rPr lang="sv-SE" sz="3600" dirty="0" err="1">
                <a:latin typeface="+mn-lt"/>
              </a:rPr>
              <a:t>efficient</a:t>
            </a:r>
            <a:r>
              <a:rPr lang="sv-SE" sz="3600" dirty="0">
                <a:latin typeface="+mn-lt"/>
              </a:rPr>
              <a:t>”</a:t>
            </a:r>
          </a:p>
        </p:txBody>
      </p:sp>
      <p:sp>
        <p:nvSpPr>
          <p:cNvPr id="89094" name="Text Box 6"/>
          <p:cNvSpPr txBox="1">
            <a:spLocks noChangeArrowheads="1"/>
          </p:cNvSpPr>
          <p:nvPr/>
        </p:nvSpPr>
        <p:spPr bwMode="auto">
          <a:xfrm>
            <a:off x="4647021" y="5030242"/>
            <a:ext cx="4607352" cy="707886"/>
          </a:xfrm>
          <a:prstGeom prst="rect">
            <a:avLst/>
          </a:prstGeom>
          <a:noFill/>
          <a:ln w="9525">
            <a:noFill/>
            <a:miter lim="800000"/>
            <a:headEnd/>
            <a:tailEnd/>
          </a:ln>
          <a:effectLst/>
        </p:spPr>
        <p:txBody>
          <a:bodyPr wrap="none">
            <a:spAutoFit/>
          </a:bodyPr>
          <a:lstStyle/>
          <a:p>
            <a:pPr eaLnBrk="1" hangingPunct="1"/>
            <a:r>
              <a:rPr lang="sv-SE" sz="4000" dirty="0">
                <a:latin typeface="+mn-lt"/>
              </a:rPr>
              <a:t>”</a:t>
            </a:r>
            <a:r>
              <a:rPr lang="sv-SE" sz="4000" dirty="0" err="1">
                <a:latin typeface="+mn-lt"/>
              </a:rPr>
              <a:t>low</a:t>
            </a:r>
            <a:r>
              <a:rPr lang="sv-SE" sz="4000" dirty="0">
                <a:latin typeface="+mn-lt"/>
              </a:rPr>
              <a:t> </a:t>
            </a:r>
            <a:r>
              <a:rPr lang="sv-SE" sz="4000" dirty="0" err="1">
                <a:latin typeface="+mn-lt"/>
              </a:rPr>
              <a:t>pressure</a:t>
            </a:r>
            <a:r>
              <a:rPr lang="sv-SE" sz="4000" dirty="0">
                <a:latin typeface="+mn-lt"/>
              </a:rPr>
              <a:t> </a:t>
            </a:r>
            <a:r>
              <a:rPr lang="sv-SE" sz="4000" dirty="0" err="1">
                <a:latin typeface="+mn-lt"/>
              </a:rPr>
              <a:t>drop</a:t>
            </a:r>
            <a:r>
              <a:rPr lang="sv-SE" sz="4000" dirty="0">
                <a:latin typeface="+mn-lt"/>
              </a:rPr>
              <a:t>”</a:t>
            </a:r>
          </a:p>
        </p:txBody>
      </p:sp>
      <p:sp>
        <p:nvSpPr>
          <p:cNvPr id="89095" name="Text Box 7"/>
          <p:cNvSpPr txBox="1">
            <a:spLocks noChangeArrowheads="1"/>
          </p:cNvSpPr>
          <p:nvPr/>
        </p:nvSpPr>
        <p:spPr bwMode="auto">
          <a:xfrm>
            <a:off x="5938155" y="2440395"/>
            <a:ext cx="3070226" cy="1754326"/>
          </a:xfrm>
          <a:prstGeom prst="rect">
            <a:avLst/>
          </a:prstGeom>
          <a:noFill/>
          <a:ln w="9525">
            <a:noFill/>
            <a:miter lim="800000"/>
            <a:headEnd/>
            <a:tailEnd/>
          </a:ln>
          <a:effectLst/>
        </p:spPr>
        <p:txBody>
          <a:bodyPr wrap="square">
            <a:spAutoFit/>
          </a:bodyPr>
          <a:lstStyle/>
          <a:p>
            <a:pPr eaLnBrk="1" hangingPunct="1"/>
            <a:r>
              <a:rPr lang="sv-SE" sz="3600" dirty="0">
                <a:latin typeface="+mn-lt"/>
              </a:rPr>
              <a:t>”…higher evaporating</a:t>
            </a:r>
          </a:p>
          <a:p>
            <a:pPr eaLnBrk="1" hangingPunct="1"/>
            <a:r>
              <a:rPr lang="sv-SE" sz="3600" dirty="0">
                <a:latin typeface="+mn-lt"/>
              </a:rPr>
              <a:t>temperature”</a:t>
            </a:r>
          </a:p>
        </p:txBody>
      </p:sp>
      <p:sp>
        <p:nvSpPr>
          <p:cNvPr id="89097" name="Text Box 9"/>
          <p:cNvSpPr txBox="1">
            <a:spLocks noChangeArrowheads="1"/>
          </p:cNvSpPr>
          <p:nvPr/>
        </p:nvSpPr>
        <p:spPr bwMode="auto">
          <a:xfrm>
            <a:off x="2200273" y="5615017"/>
            <a:ext cx="3698448" cy="769441"/>
          </a:xfrm>
          <a:prstGeom prst="rect">
            <a:avLst/>
          </a:prstGeom>
          <a:noFill/>
          <a:ln w="9525">
            <a:noFill/>
            <a:miter lim="800000"/>
            <a:headEnd/>
            <a:tailEnd/>
          </a:ln>
          <a:effectLst/>
        </p:spPr>
        <p:txBody>
          <a:bodyPr wrap="none">
            <a:spAutoFit/>
          </a:bodyPr>
          <a:lstStyle/>
          <a:p>
            <a:pPr eaLnBrk="1" hangingPunct="1"/>
            <a:r>
              <a:rPr lang="sv-SE" sz="4400" b="1" dirty="0">
                <a:latin typeface="+mn-lt"/>
              </a:rPr>
              <a:t>”</a:t>
            </a:r>
            <a:r>
              <a:rPr lang="sv-SE" sz="4400" b="1" dirty="0" err="1">
                <a:latin typeface="+mn-lt"/>
              </a:rPr>
              <a:t>low</a:t>
            </a:r>
            <a:r>
              <a:rPr lang="sv-SE" sz="4400" b="1" dirty="0">
                <a:latin typeface="+mn-lt"/>
              </a:rPr>
              <a:t> charge”</a:t>
            </a:r>
          </a:p>
        </p:txBody>
      </p:sp>
      <p:sp>
        <p:nvSpPr>
          <p:cNvPr id="14" name="Text Box 5"/>
          <p:cNvSpPr txBox="1">
            <a:spLocks noChangeArrowheads="1"/>
          </p:cNvSpPr>
          <p:nvPr/>
        </p:nvSpPr>
        <p:spPr bwMode="auto">
          <a:xfrm>
            <a:off x="538842" y="4626429"/>
            <a:ext cx="2727606" cy="584775"/>
          </a:xfrm>
          <a:prstGeom prst="rect">
            <a:avLst/>
          </a:prstGeom>
          <a:noFill/>
          <a:ln w="9525">
            <a:noFill/>
            <a:miter lim="800000"/>
            <a:headEnd/>
            <a:tailEnd/>
          </a:ln>
          <a:effectLst/>
        </p:spPr>
        <p:txBody>
          <a:bodyPr wrap="none">
            <a:spAutoFit/>
          </a:bodyPr>
          <a:lstStyle/>
          <a:p>
            <a:pPr eaLnBrk="1" hangingPunct="1"/>
            <a:r>
              <a:rPr lang="sv-SE" sz="3200" dirty="0">
                <a:latin typeface="+mn-lt"/>
              </a:rPr>
              <a:t>”</a:t>
            </a:r>
            <a:r>
              <a:rPr lang="sv-SE" sz="3200" dirty="0" err="1">
                <a:latin typeface="+mn-lt"/>
              </a:rPr>
              <a:t>cost</a:t>
            </a:r>
            <a:r>
              <a:rPr lang="sv-SE" sz="3200" dirty="0">
                <a:latin typeface="+mn-lt"/>
              </a:rPr>
              <a:t> </a:t>
            </a:r>
            <a:r>
              <a:rPr lang="sv-SE" sz="3200" dirty="0" err="1">
                <a:latin typeface="+mn-lt"/>
              </a:rPr>
              <a:t>efficient</a:t>
            </a:r>
            <a:r>
              <a:rPr lang="sv-SE" sz="3200" dirty="0">
                <a:latin typeface="+mn-lt"/>
              </a:rPr>
              <a:t>”</a:t>
            </a:r>
          </a:p>
        </p:txBody>
      </p:sp>
      <p:sp>
        <p:nvSpPr>
          <p:cNvPr id="15" name="Text Box 5"/>
          <p:cNvSpPr txBox="1">
            <a:spLocks noChangeArrowheads="1"/>
          </p:cNvSpPr>
          <p:nvPr/>
        </p:nvSpPr>
        <p:spPr bwMode="auto">
          <a:xfrm>
            <a:off x="4935317" y="1384013"/>
            <a:ext cx="2396810" cy="707886"/>
          </a:xfrm>
          <a:prstGeom prst="rect">
            <a:avLst/>
          </a:prstGeom>
          <a:noFill/>
          <a:ln w="9525">
            <a:noFill/>
            <a:miter lim="800000"/>
            <a:headEnd/>
            <a:tailEnd/>
          </a:ln>
          <a:effectLst/>
        </p:spPr>
        <p:txBody>
          <a:bodyPr wrap="none">
            <a:spAutoFit/>
          </a:bodyPr>
          <a:lstStyle/>
          <a:p>
            <a:pPr eaLnBrk="1" hangingPunct="1"/>
            <a:r>
              <a:rPr lang="sv-SE" sz="3200" dirty="0">
                <a:latin typeface="+mn-lt"/>
              </a:rPr>
              <a:t>”</a:t>
            </a:r>
            <a:r>
              <a:rPr lang="sv-SE" sz="4000" dirty="0" err="1">
                <a:latin typeface="+mn-lt"/>
              </a:rPr>
              <a:t>compact</a:t>
            </a:r>
            <a:r>
              <a:rPr lang="sv-SE" sz="3200" dirty="0">
                <a:latin typeface="+mn-lt"/>
              </a:rPr>
              <a:t>”</a:t>
            </a:r>
          </a:p>
        </p:txBody>
      </p:sp>
      <p:sp>
        <p:nvSpPr>
          <p:cNvPr id="16" name="Text Box 5"/>
          <p:cNvSpPr txBox="1">
            <a:spLocks noChangeArrowheads="1"/>
          </p:cNvSpPr>
          <p:nvPr/>
        </p:nvSpPr>
        <p:spPr bwMode="auto">
          <a:xfrm>
            <a:off x="6133722" y="4319459"/>
            <a:ext cx="2884123" cy="646331"/>
          </a:xfrm>
          <a:prstGeom prst="rect">
            <a:avLst/>
          </a:prstGeom>
          <a:noFill/>
          <a:ln w="9525">
            <a:noFill/>
            <a:miter lim="800000"/>
            <a:headEnd/>
            <a:tailEnd/>
          </a:ln>
          <a:effectLst/>
        </p:spPr>
        <p:txBody>
          <a:bodyPr wrap="none">
            <a:spAutoFit/>
          </a:bodyPr>
          <a:lstStyle/>
          <a:p>
            <a:pPr eaLnBrk="1" hangingPunct="1"/>
            <a:r>
              <a:rPr lang="sv-SE" sz="2800" dirty="0">
                <a:latin typeface="+mn-lt"/>
              </a:rPr>
              <a:t>”Easy to </a:t>
            </a:r>
            <a:r>
              <a:rPr lang="sv-SE" sz="3600" dirty="0" err="1">
                <a:latin typeface="+mn-lt"/>
              </a:rPr>
              <a:t>install</a:t>
            </a:r>
            <a:r>
              <a:rPr lang="sv-SE" sz="2800" dirty="0">
                <a:latin typeface="+mn-lt"/>
              </a:rPr>
              <a:t>”</a:t>
            </a:r>
          </a:p>
        </p:txBody>
      </p:sp>
    </p:spTree>
    <p:custDataLst>
      <p:tags r:id="rId1"/>
    </p:custDataLst>
    <p:extLst>
      <p:ext uri="{BB962C8B-B14F-4D97-AF65-F5344CB8AC3E}">
        <p14:creationId xmlns:p14="http://schemas.microsoft.com/office/powerpoint/2010/main" val="1169298323"/>
      </p:ext>
    </p:extLst>
  </p:cSld>
  <p:clrMapOvr>
    <a:masterClrMapping/>
  </p:clrMapOvr>
  <p:transition advTm="7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8"/>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0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3" grpId="0"/>
      <p:bldP spid="89094" grpId="0"/>
      <p:bldP spid="89095" grpId="0"/>
      <p:bldP spid="89097"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U-Turn Working Principle</a:t>
            </a:r>
          </a:p>
        </p:txBody>
      </p:sp>
      <p:sp>
        <p:nvSpPr>
          <p:cNvPr id="4" name="Footer Placeholder 3"/>
          <p:cNvSpPr>
            <a:spLocks noGrp="1"/>
          </p:cNvSpPr>
          <p:nvPr>
            <p:ph type="ftr" sz="quarter" idx="10"/>
          </p:nvPr>
        </p:nvSpPr>
        <p:spPr/>
        <p:txBody>
          <a:bodyPr/>
          <a:lstStyle/>
          <a:p>
            <a:r>
              <a:rPr lang="sv-SE"/>
              <a:t>© Alfa Laval</a:t>
            </a:r>
          </a:p>
        </p:txBody>
      </p:sp>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46917" y="1434905"/>
            <a:ext cx="4037483" cy="239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709" y="3890771"/>
            <a:ext cx="4280208" cy="239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a:hlinkClick r:id="rId6" action="ppaction://hlinkfile"/>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413626" y="3890771"/>
            <a:ext cx="4478979" cy="252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 y="1425680"/>
            <a:ext cx="4413626" cy="246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01218"/>
      </p:ext>
    </p:extLst>
  </p:cSld>
  <p:clrMapOvr>
    <a:masterClrMapping/>
  </p:clrMapOvr>
  <p:transition advTm="67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b="2478"/>
          <a:stretch/>
        </p:blipFill>
        <p:spPr>
          <a:xfrm>
            <a:off x="3110192" y="1297418"/>
            <a:ext cx="3915322" cy="4227082"/>
          </a:xfrm>
          <a:prstGeom prst="rect">
            <a:avLst/>
          </a:prstGeom>
        </p:spPr>
      </p:pic>
      <p:sp>
        <p:nvSpPr>
          <p:cNvPr id="387075" name="Rectangle 3"/>
          <p:cNvSpPr>
            <a:spLocks noGrp="1" noChangeArrowheads="1"/>
          </p:cNvSpPr>
          <p:nvPr>
            <p:ph type="title"/>
          </p:nvPr>
        </p:nvSpPr>
        <p:spPr/>
        <p:txBody>
          <a:bodyPr/>
          <a:lstStyle/>
          <a:p>
            <a:pPr algn="ctr"/>
            <a:r>
              <a:rPr lang="en-GB" dirty="0"/>
              <a:t>U-Turn separator design</a:t>
            </a:r>
          </a:p>
        </p:txBody>
      </p:sp>
      <p:sp>
        <p:nvSpPr>
          <p:cNvPr id="12" name="Footer Placeholder 5"/>
          <p:cNvSpPr>
            <a:spLocks noGrp="1"/>
          </p:cNvSpPr>
          <p:nvPr>
            <p:ph type="ftr" sz="quarter" idx="10"/>
          </p:nvPr>
        </p:nvSpPr>
        <p:spPr/>
        <p:txBody>
          <a:bodyPr/>
          <a:lstStyle/>
          <a:p>
            <a:r>
              <a:rPr lang="en-GB"/>
              <a:t>© Alfa Laval</a:t>
            </a:r>
          </a:p>
        </p:txBody>
      </p:sp>
      <p:sp>
        <p:nvSpPr>
          <p:cNvPr id="13" name="Slide Number Placeholder 6"/>
          <p:cNvSpPr>
            <a:spLocks noGrp="1"/>
          </p:cNvSpPr>
          <p:nvPr>
            <p:ph type="sldNum" sz="quarter" idx="11"/>
          </p:nvPr>
        </p:nvSpPr>
        <p:spPr>
          <a:xfrm>
            <a:off x="4020190" y="6248400"/>
            <a:ext cx="1146175" cy="214313"/>
          </a:xfrm>
        </p:spPr>
        <p:txBody>
          <a:bodyPr/>
          <a:lstStyle/>
          <a:p>
            <a:r>
              <a:rPr lang="en-GB" dirty="0"/>
              <a:t>Slide </a:t>
            </a:r>
            <a:fld id="{8A98599A-D39A-4890-90C9-BAEE3A2845FD}" type="slidenum">
              <a:rPr lang="en-GB"/>
              <a:pPr/>
              <a:t>7</a:t>
            </a:fld>
            <a:endParaRPr lang="en-GB" dirty="0"/>
          </a:p>
        </p:txBody>
      </p:sp>
      <p:sp>
        <p:nvSpPr>
          <p:cNvPr id="387076" name="AutoShape 4"/>
          <p:cNvSpPr>
            <a:spLocks/>
          </p:cNvSpPr>
          <p:nvPr/>
        </p:nvSpPr>
        <p:spPr bwMode="auto">
          <a:xfrm>
            <a:off x="2172245" y="1731885"/>
            <a:ext cx="1979712" cy="720080"/>
          </a:xfrm>
          <a:prstGeom prst="borderCallout2">
            <a:avLst>
              <a:gd name="adj1" fmla="val 21534"/>
              <a:gd name="adj2" fmla="val 99107"/>
              <a:gd name="adj3" fmla="val 60604"/>
              <a:gd name="adj4" fmla="val 127421"/>
              <a:gd name="adj5" fmla="val 66857"/>
              <a:gd name="adj6" fmla="val 160354"/>
            </a:avLst>
          </a:prstGeom>
          <a:noFill/>
          <a:ln w="9525">
            <a:noFill/>
            <a:miter lim="800000"/>
            <a:headEnd/>
            <a:tailEnd/>
          </a:ln>
          <a:effectLst/>
        </p:spPr>
        <p:txBody>
          <a:bodyPr lIns="90000" tIns="46800" rIns="90000" bIns="46800"/>
          <a:lstStyle/>
          <a:p>
            <a:pPr algn="l">
              <a:buNone/>
            </a:pPr>
            <a:r>
              <a:rPr lang="en-GB" sz="1600" dirty="0"/>
              <a:t>Self-supporting construction</a:t>
            </a:r>
          </a:p>
        </p:txBody>
      </p:sp>
      <p:sp>
        <p:nvSpPr>
          <p:cNvPr id="387077" name="AutoShape 5"/>
          <p:cNvSpPr>
            <a:spLocks/>
          </p:cNvSpPr>
          <p:nvPr/>
        </p:nvSpPr>
        <p:spPr bwMode="auto">
          <a:xfrm>
            <a:off x="2992239" y="992618"/>
            <a:ext cx="1664550" cy="609600"/>
          </a:xfrm>
          <a:prstGeom prst="borderCallout2">
            <a:avLst>
              <a:gd name="adj1" fmla="val 74135"/>
              <a:gd name="adj2" fmla="val 101041"/>
              <a:gd name="adj3" fmla="val 76443"/>
              <a:gd name="adj4" fmla="val 135338"/>
              <a:gd name="adj5" fmla="val 139822"/>
              <a:gd name="adj6" fmla="val 177003"/>
            </a:avLst>
          </a:prstGeom>
          <a:noFill/>
          <a:ln w="9525">
            <a:noFill/>
            <a:miter lim="800000"/>
            <a:headEnd/>
            <a:tailEnd/>
          </a:ln>
          <a:effectLst/>
        </p:spPr>
        <p:txBody>
          <a:bodyPr lIns="90000" tIns="46800" rIns="90000" bIns="46800"/>
          <a:lstStyle/>
          <a:p>
            <a:pPr algn="l">
              <a:buNone/>
            </a:pPr>
            <a:r>
              <a:rPr lang="en-GB" sz="1600" dirty="0"/>
              <a:t>Small diameter surge drum</a:t>
            </a:r>
          </a:p>
        </p:txBody>
      </p:sp>
      <p:sp>
        <p:nvSpPr>
          <p:cNvPr id="387078" name="AutoShape 6"/>
          <p:cNvSpPr>
            <a:spLocks/>
          </p:cNvSpPr>
          <p:nvPr/>
        </p:nvSpPr>
        <p:spPr bwMode="auto">
          <a:xfrm>
            <a:off x="6731858" y="4858663"/>
            <a:ext cx="1860333" cy="556384"/>
          </a:xfrm>
          <a:prstGeom prst="borderCallout2">
            <a:avLst>
              <a:gd name="adj1" fmla="val 24715"/>
              <a:gd name="adj2" fmla="val -1584"/>
              <a:gd name="adj3" fmla="val 145297"/>
              <a:gd name="adj4" fmla="val -23733"/>
              <a:gd name="adj5" fmla="val 215596"/>
              <a:gd name="adj6" fmla="val -57435"/>
            </a:avLst>
          </a:prstGeom>
          <a:noFill/>
          <a:ln w="9525">
            <a:noFill/>
            <a:miter lim="800000"/>
            <a:headEnd/>
            <a:tailEnd/>
          </a:ln>
          <a:effectLst/>
        </p:spPr>
        <p:txBody>
          <a:bodyPr lIns="90000" tIns="46800" rIns="90000" bIns="46800"/>
          <a:lstStyle/>
          <a:p>
            <a:pPr algn="l">
              <a:buNone/>
            </a:pPr>
            <a:r>
              <a:rPr lang="en-GB" sz="1600" dirty="0"/>
              <a:t>Standard oil-pot included</a:t>
            </a:r>
          </a:p>
        </p:txBody>
      </p:sp>
      <p:sp>
        <p:nvSpPr>
          <p:cNvPr id="387079" name="AutoShape 7"/>
          <p:cNvSpPr>
            <a:spLocks/>
          </p:cNvSpPr>
          <p:nvPr/>
        </p:nvSpPr>
        <p:spPr bwMode="auto">
          <a:xfrm>
            <a:off x="6731859" y="2674644"/>
            <a:ext cx="1860331" cy="1485958"/>
          </a:xfrm>
          <a:prstGeom prst="borderCallout2">
            <a:avLst>
              <a:gd name="adj1" fmla="val 16584"/>
              <a:gd name="adj2" fmla="val -2281"/>
              <a:gd name="adj3" fmla="val 45853"/>
              <a:gd name="adj4" fmla="val -10694"/>
              <a:gd name="adj5" fmla="val 85043"/>
              <a:gd name="adj6" fmla="val -42830"/>
            </a:avLst>
          </a:prstGeom>
          <a:noFill/>
          <a:ln w="9525">
            <a:noFill/>
            <a:miter lim="800000"/>
            <a:headEnd/>
            <a:tailEnd/>
          </a:ln>
          <a:effectLst/>
        </p:spPr>
        <p:txBody>
          <a:bodyPr lIns="90000" tIns="46800" rIns="90000" bIns="46800"/>
          <a:lstStyle/>
          <a:p>
            <a:pPr algn="l">
              <a:buNone/>
            </a:pPr>
            <a:r>
              <a:rPr lang="en-GB" sz="1600" dirty="0"/>
              <a:t>Drop leg:</a:t>
            </a:r>
          </a:p>
          <a:p>
            <a:pPr algn="l">
              <a:buNone/>
            </a:pPr>
            <a:r>
              <a:rPr lang="en-GB" sz="1600" dirty="0"/>
              <a:t>Integrated piping for liquid level sensors and high level shut-off devices</a:t>
            </a:r>
          </a:p>
        </p:txBody>
      </p:sp>
      <p:sp>
        <p:nvSpPr>
          <p:cNvPr id="387081" name="Text Box 9"/>
          <p:cNvSpPr txBox="1">
            <a:spLocks noChangeArrowheads="1"/>
          </p:cNvSpPr>
          <p:nvPr/>
        </p:nvSpPr>
        <p:spPr bwMode="auto">
          <a:xfrm>
            <a:off x="663119" y="2709254"/>
            <a:ext cx="3205496" cy="3787833"/>
          </a:xfrm>
          <a:prstGeom prst="rect">
            <a:avLst/>
          </a:prstGeom>
          <a:noFill/>
          <a:ln w="9525">
            <a:noFill/>
            <a:miter lim="800000"/>
            <a:headEnd/>
            <a:tailEnd/>
          </a:ln>
          <a:effectLst/>
        </p:spPr>
        <p:txBody>
          <a:bodyPr wrap="square" lIns="90000" tIns="46800" rIns="90000" bIns="46800">
            <a:spAutoFit/>
          </a:bodyPr>
          <a:lstStyle/>
          <a:p>
            <a:pPr algn="l">
              <a:spcBef>
                <a:spcPct val="50000"/>
              </a:spcBef>
              <a:buNone/>
            </a:pPr>
            <a:r>
              <a:rPr lang="en-GB" sz="2400" u="sng" dirty="0"/>
              <a:t>Advantages:</a:t>
            </a:r>
          </a:p>
          <a:p>
            <a:pPr marL="285750" indent="-285750">
              <a:buFont typeface="Arial" pitchFamily="34" charset="0"/>
              <a:buChar char="•"/>
            </a:pPr>
            <a:r>
              <a:rPr lang="en-GB" sz="2400" dirty="0"/>
              <a:t>High separation efficiency</a:t>
            </a:r>
          </a:p>
          <a:p>
            <a:pPr marL="285750" indent="-285750" algn="l">
              <a:buFont typeface="Arial" pitchFamily="34" charset="0"/>
              <a:buChar char="•"/>
            </a:pPr>
            <a:r>
              <a:rPr lang="en-GB" sz="2400" dirty="0"/>
              <a:t>Low weight</a:t>
            </a:r>
          </a:p>
          <a:p>
            <a:pPr marL="285750" indent="-285750" algn="l">
              <a:buFont typeface="Arial" pitchFamily="34" charset="0"/>
              <a:buChar char="•"/>
            </a:pPr>
            <a:r>
              <a:rPr lang="en-GB" sz="2400" dirty="0"/>
              <a:t>Compact</a:t>
            </a:r>
          </a:p>
          <a:p>
            <a:pPr marL="285750" indent="-285750" algn="l">
              <a:buFont typeface="Arial" pitchFamily="34" charset="0"/>
              <a:buChar char="•"/>
            </a:pPr>
            <a:r>
              <a:rPr lang="en-GB" sz="2400" dirty="0"/>
              <a:t>Energy efficient</a:t>
            </a:r>
          </a:p>
          <a:p>
            <a:pPr>
              <a:buNone/>
            </a:pPr>
            <a:endParaRPr lang="en-GB" sz="2400" dirty="0"/>
          </a:p>
          <a:p>
            <a:r>
              <a:rPr lang="en-GB" sz="2400" u="sng" dirty="0"/>
              <a:t>Disadvantages:</a:t>
            </a:r>
          </a:p>
          <a:p>
            <a:pPr marL="285750" indent="-285750">
              <a:buFont typeface="Arial" pitchFamily="34" charset="0"/>
              <a:buChar char="•"/>
            </a:pPr>
            <a:r>
              <a:rPr lang="en-GB" sz="2400" dirty="0"/>
              <a:t>Very small volume for liquid hold up</a:t>
            </a:r>
          </a:p>
        </p:txBody>
      </p:sp>
      <p:sp>
        <p:nvSpPr>
          <p:cNvPr id="15" name="AutoShape 4"/>
          <p:cNvSpPr>
            <a:spLocks/>
          </p:cNvSpPr>
          <p:nvPr/>
        </p:nvSpPr>
        <p:spPr bwMode="auto">
          <a:xfrm>
            <a:off x="6733894" y="2091925"/>
            <a:ext cx="1858297" cy="579970"/>
          </a:xfrm>
          <a:prstGeom prst="borderCallout2">
            <a:avLst>
              <a:gd name="adj1" fmla="val 21534"/>
              <a:gd name="adj2" fmla="val 99107"/>
              <a:gd name="adj3" fmla="val 52124"/>
              <a:gd name="adj4" fmla="val 133455"/>
              <a:gd name="adj5" fmla="val 83862"/>
              <a:gd name="adj6" fmla="val 109439"/>
            </a:avLst>
          </a:prstGeom>
          <a:noFill/>
          <a:ln w="9525">
            <a:noFill/>
            <a:miter lim="800000"/>
            <a:headEnd/>
            <a:tailEnd/>
          </a:ln>
          <a:effectLst/>
        </p:spPr>
        <p:txBody>
          <a:bodyPr lIns="90000" tIns="46800" rIns="90000" bIns="46800"/>
          <a:lstStyle/>
          <a:p>
            <a:pPr algn="l">
              <a:buNone/>
            </a:pPr>
            <a:r>
              <a:rPr lang="en-GB" sz="1600" dirty="0"/>
              <a:t>Wet Return – Low Pressure Drop</a:t>
            </a:r>
          </a:p>
        </p:txBody>
      </p:sp>
      <p:sp>
        <p:nvSpPr>
          <p:cNvPr id="16" name="AutoShape 6"/>
          <p:cNvSpPr>
            <a:spLocks/>
          </p:cNvSpPr>
          <p:nvPr/>
        </p:nvSpPr>
        <p:spPr bwMode="auto">
          <a:xfrm>
            <a:off x="6731858" y="742124"/>
            <a:ext cx="2033770" cy="1110588"/>
          </a:xfrm>
          <a:prstGeom prst="borderCallout2">
            <a:avLst>
              <a:gd name="adj1" fmla="val 24715"/>
              <a:gd name="adj2" fmla="val -1584"/>
              <a:gd name="adj3" fmla="val 133179"/>
              <a:gd name="adj4" fmla="val -18714"/>
              <a:gd name="adj5" fmla="val 182977"/>
              <a:gd name="adj6" fmla="val -75341"/>
            </a:avLst>
          </a:prstGeom>
          <a:noFill/>
          <a:ln w="9525">
            <a:noFill/>
            <a:miter lim="800000"/>
            <a:headEnd/>
            <a:tailEnd/>
          </a:ln>
          <a:effectLst/>
        </p:spPr>
        <p:txBody>
          <a:bodyPr lIns="90000" tIns="46800" rIns="90000" bIns="46800"/>
          <a:lstStyle/>
          <a:p>
            <a:pPr algn="l">
              <a:buNone/>
            </a:pPr>
            <a:r>
              <a:rPr lang="en-GB" sz="1600" dirty="0"/>
              <a:t>Liquid injection with “ejector function” to reduce wet return </a:t>
            </a:r>
            <a:r>
              <a:rPr lang="en-GB" sz="1600" dirty="0" err="1"/>
              <a:t>dP</a:t>
            </a:r>
            <a:endParaRPr lang="en-GB" sz="1600" dirty="0"/>
          </a:p>
        </p:txBody>
      </p:sp>
      <p:sp>
        <p:nvSpPr>
          <p:cNvPr id="18" name="AutoShape 11"/>
          <p:cNvSpPr>
            <a:spLocks/>
          </p:cNvSpPr>
          <p:nvPr/>
        </p:nvSpPr>
        <p:spPr bwMode="auto">
          <a:xfrm>
            <a:off x="6195701" y="5575797"/>
            <a:ext cx="2190113" cy="886915"/>
          </a:xfrm>
          <a:prstGeom prst="borderCallout2">
            <a:avLst>
              <a:gd name="adj1" fmla="val 50169"/>
              <a:gd name="adj2" fmla="val 102271"/>
              <a:gd name="adj3" fmla="val 15166"/>
              <a:gd name="adj4" fmla="val 113236"/>
              <a:gd name="adj5" fmla="val 51717"/>
              <a:gd name="adj6" fmla="val 141784"/>
            </a:avLst>
          </a:prstGeom>
          <a:noFill/>
          <a:ln w="9525">
            <a:noFill/>
            <a:miter lim="800000"/>
            <a:headEnd/>
            <a:tailEnd/>
          </a:ln>
          <a:effectLst/>
        </p:spPr>
        <p:txBody>
          <a:bodyPr lIns="90000" tIns="46800" rIns="90000" bIns="46800"/>
          <a:lstStyle/>
          <a:p>
            <a:pPr algn="l">
              <a:buNone/>
            </a:pPr>
            <a:r>
              <a:rPr lang="en-GB" sz="1600" dirty="0"/>
              <a:t>Backflow preventer +</a:t>
            </a:r>
          </a:p>
          <a:p>
            <a:pPr algn="l">
              <a:buNone/>
            </a:pPr>
            <a:r>
              <a:rPr lang="en-GB" sz="1600" dirty="0"/>
              <a:t>Drip nose to prevent oil to enter.</a:t>
            </a:r>
          </a:p>
        </p:txBody>
      </p:sp>
      <p:cxnSp>
        <p:nvCxnSpPr>
          <p:cNvPr id="3" name="Straight Arrow Connector 2"/>
          <p:cNvCxnSpPr>
            <a:stCxn id="16" idx="2"/>
          </p:cNvCxnSpPr>
          <p:nvPr/>
        </p:nvCxnSpPr>
        <p:spPr>
          <a:xfrm flipH="1">
            <a:off x="5806293" y="1297418"/>
            <a:ext cx="925565" cy="884866"/>
          </a:xfrm>
          <a:prstGeom prst="straightConnector1">
            <a:avLst/>
          </a:prstGeom>
          <a:ln w="19050">
            <a:tailEnd type="oval"/>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a:stCxn id="387079" idx="2"/>
          </p:cNvCxnSpPr>
          <p:nvPr/>
        </p:nvCxnSpPr>
        <p:spPr>
          <a:xfrm flipH="1">
            <a:off x="6156418" y="3417623"/>
            <a:ext cx="575441" cy="295289"/>
          </a:xfrm>
          <a:prstGeom prst="straightConnector1">
            <a:avLst/>
          </a:prstGeom>
          <a:ln w="19050">
            <a:tailEnd type="oval"/>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a:stCxn id="387078" idx="2"/>
          </p:cNvCxnSpPr>
          <p:nvPr/>
        </p:nvCxnSpPr>
        <p:spPr>
          <a:xfrm flipH="1">
            <a:off x="6464797" y="5136855"/>
            <a:ext cx="267061" cy="0"/>
          </a:xfrm>
          <a:prstGeom prst="straightConnector1">
            <a:avLst/>
          </a:prstGeom>
          <a:ln w="19050">
            <a:tailEnd type="oval"/>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flipH="1" flipV="1">
            <a:off x="5533388" y="4986873"/>
            <a:ext cx="662313" cy="588924"/>
          </a:xfrm>
          <a:prstGeom prst="straightConnector1">
            <a:avLst/>
          </a:prstGeom>
          <a:ln w="19050">
            <a:tailEnd type="oval"/>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a:off x="3162101" y="2381910"/>
            <a:ext cx="676238" cy="1471571"/>
          </a:xfrm>
          <a:prstGeom prst="straightConnector1">
            <a:avLst/>
          </a:prstGeom>
          <a:ln w="19050">
            <a:tailEnd type="oval"/>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flipH="1">
            <a:off x="5533388" y="2381910"/>
            <a:ext cx="1200507" cy="122173"/>
          </a:xfrm>
          <a:prstGeom prst="straightConnector1">
            <a:avLst/>
          </a:prstGeom>
          <a:ln w="19050">
            <a:tailEnd type="oval"/>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3838339" y="1587580"/>
            <a:ext cx="907065" cy="341463"/>
          </a:xfrm>
          <a:prstGeom prst="straightConnector1">
            <a:avLst/>
          </a:prstGeom>
          <a:ln w="19050">
            <a:tailEnd type="oval"/>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4120923891"/>
      </p:ext>
    </p:extLst>
  </p:cSld>
  <p:clrMapOvr>
    <a:masterClrMapping/>
  </p:clrMapOvr>
  <p:transition advTm="14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7"/>
                                        </p:tgtEl>
                                        <p:attrNameLst>
                                          <p:attrName>style.visibility</p:attrName>
                                        </p:attrNameLst>
                                      </p:cBhvr>
                                      <p:to>
                                        <p:strVal val="visible"/>
                                      </p:to>
                                    </p:set>
                                  </p:childTnLst>
                                  <p:subTnLst>
                                    <p:animClr clrSpc="rgb" dir="cw">
                                      <p:cBhvr override="childStyle">
                                        <p:cTn dur="1" fill="hold" display="0" masterRel="nextClick" afterEffect="1"/>
                                        <p:tgtEl>
                                          <p:spTgt spid="387077"/>
                                        </p:tgtEl>
                                        <p:attrNameLst>
                                          <p:attrName>ppt_c</p:attrName>
                                        </p:attrNameLst>
                                      </p:cBhvr>
                                      <p:to>
                                        <a:srgbClr val="B9A99D"/>
                                      </p:to>
                                    </p:animClr>
                                  </p:sub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B9A99D"/>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B9A99D"/>
                                      </p:to>
                                    </p:animClr>
                                  </p:sub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animClr clrSpc="rgb" dir="cw">
                                      <p:cBhvr override="childStyle">
                                        <p:cTn dur="1" fill="hold" display="0" masterRel="nextClick" afterEffect="1"/>
                                        <p:tgtEl>
                                          <p:spTgt spid="33"/>
                                        </p:tgtEl>
                                        <p:attrNameLst>
                                          <p:attrName>ppt_c</p:attrName>
                                        </p:attrNameLst>
                                      </p:cBhvr>
                                      <p:to>
                                        <a:srgbClr val="B9A99D"/>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7076"/>
                                        </p:tgtEl>
                                        <p:attrNameLst>
                                          <p:attrName>style.visibility</p:attrName>
                                        </p:attrNameLst>
                                      </p:cBhvr>
                                      <p:to>
                                        <p:strVal val="visible"/>
                                      </p:to>
                                    </p:set>
                                  </p:childTnLst>
                                  <p:subTnLst>
                                    <p:animClr clrSpc="rgb" dir="cw">
                                      <p:cBhvr override="childStyle">
                                        <p:cTn dur="1" fill="hold" display="0" masterRel="nextClick" afterEffect="1"/>
                                        <p:tgtEl>
                                          <p:spTgt spid="387076"/>
                                        </p:tgtEl>
                                        <p:attrNameLst>
                                          <p:attrName>ppt_c</p:attrName>
                                        </p:attrNameLst>
                                      </p:cBhvr>
                                      <p:to>
                                        <a:srgbClr val="B9A99D"/>
                                      </p:to>
                                    </p:animClr>
                                  </p:sub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B9A99D"/>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B9A99D"/>
                                      </p:to>
                                    </p:animClr>
                                  </p:sub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B9A99D"/>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7079"/>
                                        </p:tgtEl>
                                        <p:attrNameLst>
                                          <p:attrName>style.visibility</p:attrName>
                                        </p:attrNameLst>
                                      </p:cBhvr>
                                      <p:to>
                                        <p:strVal val="visible"/>
                                      </p:to>
                                    </p:set>
                                  </p:childTnLst>
                                  <p:subTnLst>
                                    <p:animClr clrSpc="rgb" dir="cw">
                                      <p:cBhvr override="childStyle">
                                        <p:cTn dur="1" fill="hold" display="0" masterRel="nextClick" afterEffect="1"/>
                                        <p:tgtEl>
                                          <p:spTgt spid="387079"/>
                                        </p:tgtEl>
                                        <p:attrNameLst>
                                          <p:attrName>ppt_c</p:attrName>
                                        </p:attrNameLst>
                                      </p:cBhvr>
                                      <p:to>
                                        <a:srgbClr val="B9A99D"/>
                                      </p:to>
                                    </p:animClr>
                                  </p:sub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rgbClr val="B9A99D"/>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7078"/>
                                        </p:tgtEl>
                                        <p:attrNameLst>
                                          <p:attrName>style.visibility</p:attrName>
                                        </p:attrNameLst>
                                      </p:cBhvr>
                                      <p:to>
                                        <p:strVal val="visible"/>
                                      </p:to>
                                    </p:set>
                                  </p:childTnLst>
                                  <p:subTnLst>
                                    <p:animClr clrSpc="rgb" dir="cw">
                                      <p:cBhvr override="childStyle">
                                        <p:cTn dur="1" fill="hold" display="0" masterRel="nextClick" afterEffect="1"/>
                                        <p:tgtEl>
                                          <p:spTgt spid="387078"/>
                                        </p:tgtEl>
                                        <p:attrNameLst>
                                          <p:attrName>ppt_c</p:attrName>
                                        </p:attrNameLst>
                                      </p:cBhvr>
                                      <p:to>
                                        <a:srgbClr val="B9A99D"/>
                                      </p:to>
                                    </p:animClr>
                                  </p:sub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subTnLst>
                                    <p:animClr clrSpc="rgb" dir="cw">
                                      <p:cBhvr override="childStyle">
                                        <p:cTn dur="1" fill="hold" display="0" masterRel="nextClick" afterEffect="1"/>
                                        <p:tgtEl>
                                          <p:spTgt spid="25"/>
                                        </p:tgtEl>
                                        <p:attrNameLst>
                                          <p:attrName>ppt_c</p:attrName>
                                        </p:attrNameLst>
                                      </p:cBhvr>
                                      <p:to>
                                        <a:srgbClr val="B9A99D"/>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B9A99D"/>
                                      </p:to>
                                    </p:animClr>
                                  </p:sub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subTnLst>
                                    <p:animClr clrSpc="rgb" dir="cw">
                                      <p:cBhvr override="childStyle">
                                        <p:cTn dur="1" fill="hold" display="0" masterRel="nextClick" afterEffect="1"/>
                                        <p:tgtEl>
                                          <p:spTgt spid="27"/>
                                        </p:tgtEl>
                                        <p:attrNameLst>
                                          <p:attrName>ppt_c</p:attrName>
                                        </p:attrNameLst>
                                      </p:cBhvr>
                                      <p:to>
                                        <a:srgbClr val="B9A99D"/>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7081"/>
                                        </p:tgtEl>
                                        <p:attrNameLst>
                                          <p:attrName>style.visibility</p:attrName>
                                        </p:attrNameLst>
                                      </p:cBhvr>
                                      <p:to>
                                        <p:strVal val="visible"/>
                                      </p:to>
                                    </p:set>
                                    <p:animEffect transition="in" filter="fade">
                                      <p:cBhvr>
                                        <p:cTn id="49" dur="500"/>
                                        <p:tgtEl>
                                          <p:spTgt spid="387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p:bldP spid="387077" grpId="0"/>
      <p:bldP spid="387078" grpId="0"/>
      <p:bldP spid="387079" grpId="0"/>
      <p:bldP spid="387081" grpId="0"/>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p:cNvSpPr>
            <a:spLocks noGrp="1"/>
          </p:cNvSpPr>
          <p:nvPr>
            <p:ph type="ftr" sz="quarter" idx="10"/>
          </p:nvPr>
        </p:nvSpPr>
        <p:spPr/>
        <p:txBody>
          <a:bodyPr/>
          <a:lstStyle/>
          <a:p>
            <a:r>
              <a:rPr lang="en-GB" altLang="sv-SE"/>
              <a:t>© Alfa Laval</a:t>
            </a:r>
          </a:p>
        </p:txBody>
      </p:sp>
      <p:sp>
        <p:nvSpPr>
          <p:cNvPr id="13" name="Slide Number Placeholder 2"/>
          <p:cNvSpPr>
            <a:spLocks noGrp="1"/>
          </p:cNvSpPr>
          <p:nvPr>
            <p:ph type="sldNum" sz="quarter" idx="11"/>
          </p:nvPr>
        </p:nvSpPr>
        <p:spPr/>
        <p:txBody>
          <a:bodyPr/>
          <a:lstStyle/>
          <a:p>
            <a:r>
              <a:rPr lang="en-GB" altLang="sv-SE"/>
              <a:t>Slide </a:t>
            </a:r>
            <a:fld id="{8B94A4B9-3E66-436E-94A9-E6226460CB8F}" type="slidenum">
              <a:rPr lang="en-GB" altLang="sv-SE"/>
              <a:pPr/>
              <a:t>8</a:t>
            </a:fld>
            <a:endParaRPr lang="en-GB" altLang="sv-SE"/>
          </a:p>
        </p:txBody>
      </p:sp>
      <p:graphicFrame>
        <p:nvGraphicFramePr>
          <p:cNvPr id="431106" name="Object 2"/>
          <p:cNvGraphicFramePr>
            <a:graphicFrameLocks noChangeAspect="1"/>
          </p:cNvGraphicFramePr>
          <p:nvPr/>
        </p:nvGraphicFramePr>
        <p:xfrm>
          <a:off x="71437" y="4175125"/>
          <a:ext cx="8928563" cy="1616075"/>
        </p:xfrm>
        <a:graphic>
          <a:graphicData uri="http://schemas.openxmlformats.org/presentationml/2006/ole">
            <mc:AlternateContent xmlns:mc="http://schemas.openxmlformats.org/markup-compatibility/2006">
              <mc:Choice xmlns:v="urn:schemas-microsoft-com:vml" Requires="v">
                <p:oleObj name="Worksheet" r:id="rId3" imgW="7191495" imgH="1638227" progId="Excel.Sheet.8">
                  <p:embed/>
                </p:oleObj>
              </mc:Choice>
              <mc:Fallback>
                <p:oleObj name="Worksheet" r:id="rId3" imgW="7191495" imgH="1638227" progId="Excel.Sheet.8">
                  <p:embed/>
                  <p:pic>
                    <p:nvPicPr>
                      <p:cNvPr id="431106" name="Object 2"/>
                      <p:cNvPicPr>
                        <a:picLocks noChangeAspect="1" noChangeArrowheads="1"/>
                      </p:cNvPicPr>
                      <p:nvPr/>
                    </p:nvPicPr>
                    <p:blipFill>
                      <a:blip r:embed="rId4"/>
                      <a:srcRect/>
                      <a:stretch>
                        <a:fillRect/>
                      </a:stretch>
                    </p:blipFill>
                    <p:spPr bwMode="auto">
                      <a:xfrm>
                        <a:off x="71437" y="4175125"/>
                        <a:ext cx="8928563" cy="1616075"/>
                      </a:xfrm>
                      <a:prstGeom prst="rect">
                        <a:avLst/>
                      </a:prstGeom>
                      <a:solidFill>
                        <a:schemeClr val="tx2"/>
                      </a:solidFill>
                      <a:ln w="12700">
                        <a:solidFill>
                          <a:schemeClr val="tx1"/>
                        </a:solidFill>
                        <a:miter lim="800000"/>
                        <a:headEnd/>
                        <a:tailEnd/>
                      </a:ln>
                      <a:effectLst/>
                    </p:spPr>
                  </p:pic>
                </p:oleObj>
              </mc:Fallback>
            </mc:AlternateContent>
          </a:graphicData>
        </a:graphic>
      </p:graphicFrame>
      <p:pic>
        <p:nvPicPr>
          <p:cNvPr id="431108" name="Picture 4" descr="PPT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71548" y="2420050"/>
            <a:ext cx="1394667" cy="1723456"/>
          </a:xfrm>
          <a:prstGeom prst="rect">
            <a:avLst/>
          </a:prstGeom>
          <a:noFill/>
          <a:extLst>
            <a:ext uri="{909E8E84-426E-40DD-AFC4-6F175D3DCCD1}">
              <a14:hiddenFill xmlns:a14="http://schemas.microsoft.com/office/drawing/2010/main">
                <a:solidFill>
                  <a:srgbClr val="FFFFFF"/>
                </a:solidFill>
              </a14:hiddenFill>
            </a:ext>
          </a:extLst>
        </p:spPr>
      </p:pic>
      <p:pic>
        <p:nvPicPr>
          <p:cNvPr id="431109" name="Picture 5" descr="PPT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30650" y="1900933"/>
            <a:ext cx="1818857" cy="2242573"/>
          </a:xfrm>
          <a:prstGeom prst="rect">
            <a:avLst/>
          </a:prstGeom>
          <a:noFill/>
          <a:extLst>
            <a:ext uri="{909E8E84-426E-40DD-AFC4-6F175D3DCCD1}">
              <a14:hiddenFill xmlns:a14="http://schemas.microsoft.com/office/drawing/2010/main">
                <a:solidFill>
                  <a:srgbClr val="FFFFFF"/>
                </a:solidFill>
              </a14:hiddenFill>
            </a:ext>
          </a:extLst>
        </p:spPr>
      </p:pic>
      <p:sp>
        <p:nvSpPr>
          <p:cNvPr id="431112" name="Rectangle 8"/>
          <p:cNvSpPr>
            <a:spLocks noChangeArrowheads="1"/>
          </p:cNvSpPr>
          <p:nvPr/>
        </p:nvSpPr>
        <p:spPr bwMode="auto">
          <a:xfrm>
            <a:off x="1028700" y="215900"/>
            <a:ext cx="7354888"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sz="4000">
                <a:solidFill>
                  <a:schemeClr val="tx2"/>
                </a:solidFill>
                <a:latin typeface="Arial" charset="0"/>
              </a:defRPr>
            </a:lvl1pPr>
            <a:lvl2pPr algn="l">
              <a:defRPr sz="4000">
                <a:solidFill>
                  <a:schemeClr val="tx2"/>
                </a:solidFill>
                <a:latin typeface="Arial" charset="0"/>
              </a:defRPr>
            </a:lvl2pPr>
            <a:lvl3pPr algn="l">
              <a:defRPr sz="4000">
                <a:solidFill>
                  <a:schemeClr val="tx2"/>
                </a:solidFill>
                <a:latin typeface="Arial" charset="0"/>
              </a:defRPr>
            </a:lvl3pPr>
            <a:lvl4pPr algn="l">
              <a:defRPr sz="4000">
                <a:solidFill>
                  <a:schemeClr val="tx2"/>
                </a:solidFill>
                <a:latin typeface="Arial" charset="0"/>
              </a:defRPr>
            </a:lvl4pPr>
            <a:lvl5pPr algn="l">
              <a:defRPr sz="4000">
                <a:solidFill>
                  <a:schemeClr val="tx2"/>
                </a:solidFill>
                <a:latin typeface="Arial" charset="0"/>
              </a:defRPr>
            </a:lvl5pPr>
            <a:lvl6pPr marL="457200" eaLnBrk="0" fontAlgn="base" hangingPunct="0">
              <a:spcBef>
                <a:spcPct val="0"/>
              </a:spcBef>
              <a:spcAft>
                <a:spcPct val="0"/>
              </a:spcAft>
              <a:defRPr sz="4000">
                <a:solidFill>
                  <a:schemeClr val="tx2"/>
                </a:solidFill>
                <a:latin typeface="Arial" charset="0"/>
              </a:defRPr>
            </a:lvl6pPr>
            <a:lvl7pPr marL="914400" eaLnBrk="0" fontAlgn="base" hangingPunct="0">
              <a:spcBef>
                <a:spcPct val="0"/>
              </a:spcBef>
              <a:spcAft>
                <a:spcPct val="0"/>
              </a:spcAft>
              <a:defRPr sz="4000">
                <a:solidFill>
                  <a:schemeClr val="tx2"/>
                </a:solidFill>
                <a:latin typeface="Arial" charset="0"/>
              </a:defRPr>
            </a:lvl7pPr>
            <a:lvl8pPr marL="1371600" eaLnBrk="0" fontAlgn="base" hangingPunct="0">
              <a:spcBef>
                <a:spcPct val="0"/>
              </a:spcBef>
              <a:spcAft>
                <a:spcPct val="0"/>
              </a:spcAft>
              <a:defRPr sz="4000">
                <a:solidFill>
                  <a:schemeClr val="tx2"/>
                </a:solidFill>
                <a:latin typeface="Arial" charset="0"/>
              </a:defRPr>
            </a:lvl8pPr>
            <a:lvl9pPr marL="1828800" eaLnBrk="0" fontAlgn="base" hangingPunct="0">
              <a:spcBef>
                <a:spcPct val="0"/>
              </a:spcBef>
              <a:spcAft>
                <a:spcPct val="0"/>
              </a:spcAft>
              <a:defRPr sz="4000">
                <a:solidFill>
                  <a:schemeClr val="tx2"/>
                </a:solidFill>
                <a:latin typeface="Arial" charset="0"/>
              </a:defRPr>
            </a:lvl9pPr>
          </a:lstStyle>
          <a:p>
            <a:pPr algn="ctr"/>
            <a:r>
              <a:rPr lang="en-US" altLang="sv-SE" dirty="0"/>
              <a:t>U-turn and Heat Exchangers</a:t>
            </a:r>
          </a:p>
          <a:p>
            <a:pPr algn="ctr"/>
            <a:r>
              <a:rPr lang="en-US" altLang="sv-SE" sz="3200" dirty="0"/>
              <a:t>for</a:t>
            </a:r>
            <a:r>
              <a:rPr lang="en-US" altLang="sv-SE" dirty="0"/>
              <a:t> </a:t>
            </a:r>
            <a:r>
              <a:rPr lang="en-US" altLang="sv-SE" sz="3200" dirty="0"/>
              <a:t>Flooded Evaporation</a:t>
            </a:r>
          </a:p>
        </p:txBody>
      </p:sp>
      <p:sp>
        <p:nvSpPr>
          <p:cNvPr id="2" name="Rectangle 1"/>
          <p:cNvSpPr/>
          <p:nvPr/>
        </p:nvSpPr>
        <p:spPr>
          <a:xfrm>
            <a:off x="3666215" y="1460410"/>
            <a:ext cx="2104102" cy="369332"/>
          </a:xfrm>
          <a:prstGeom prst="rect">
            <a:avLst/>
          </a:prstGeom>
        </p:spPr>
        <p:txBody>
          <a:bodyPr wrap="none">
            <a:spAutoFit/>
          </a:bodyPr>
          <a:lstStyle/>
          <a:p>
            <a:r>
              <a:rPr lang="en-US" altLang="sv-SE" dirty="0"/>
              <a:t>Semi-Welded PHE</a:t>
            </a:r>
            <a:endParaRPr lang="sv-SE" dirty="0"/>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2789" y="1900933"/>
            <a:ext cx="1669290" cy="2242573"/>
          </a:xfrm>
          <a:prstGeom prst="rect">
            <a:avLst/>
          </a:prstGeom>
        </p:spPr>
      </p:pic>
    </p:spTree>
    <p:extLst>
      <p:ext uri="{BB962C8B-B14F-4D97-AF65-F5344CB8AC3E}">
        <p14:creationId xmlns:p14="http://schemas.microsoft.com/office/powerpoint/2010/main" val="19710769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55CA-1FDB-48A1-B2DD-A3D2B1340830}"/>
              </a:ext>
            </a:extLst>
          </p:cNvPr>
          <p:cNvSpPr>
            <a:spLocks noGrp="1"/>
          </p:cNvSpPr>
          <p:nvPr>
            <p:ph type="title"/>
          </p:nvPr>
        </p:nvSpPr>
        <p:spPr/>
        <p:txBody>
          <a:bodyPr/>
          <a:lstStyle/>
          <a:p>
            <a:r>
              <a:rPr lang="sv-SE" dirty="0" err="1"/>
              <a:t>How</a:t>
            </a:r>
            <a:r>
              <a:rPr lang="sv-SE" dirty="0"/>
              <a:t> to </a:t>
            </a:r>
            <a:r>
              <a:rPr lang="sv-SE" dirty="0" err="1"/>
              <a:t>select</a:t>
            </a:r>
            <a:endParaRPr lang="en-US" dirty="0"/>
          </a:p>
        </p:txBody>
      </p:sp>
      <p:sp>
        <p:nvSpPr>
          <p:cNvPr id="3" name="Content Placeholder 2">
            <a:extLst>
              <a:ext uri="{FF2B5EF4-FFF2-40B4-BE49-F238E27FC236}">
                <a16:creationId xmlns:a16="http://schemas.microsoft.com/office/drawing/2014/main" id="{38BF7745-5941-4BFD-A7F7-7261A335A58D}"/>
              </a:ext>
            </a:extLst>
          </p:cNvPr>
          <p:cNvSpPr>
            <a:spLocks noGrp="1"/>
          </p:cNvSpPr>
          <p:nvPr>
            <p:ph idx="1"/>
          </p:nvPr>
        </p:nvSpPr>
        <p:spPr/>
        <p:txBody>
          <a:bodyPr/>
          <a:lstStyle/>
          <a:p>
            <a:r>
              <a:rPr lang="en-US" dirty="0"/>
              <a:t>You need to know both the condensing temperature and the evaporation temperature to be able to select the correct U-turn.</a:t>
            </a:r>
          </a:p>
          <a:p>
            <a:r>
              <a:rPr lang="en-US" dirty="0"/>
              <a:t>The capacity will tell you which U-turn to choose and then the U-turn will tell you what length on the carrying bar you need, never the opposite. </a:t>
            </a:r>
          </a:p>
          <a:p>
            <a:r>
              <a:rPr lang="en-US" dirty="0"/>
              <a:t>If the U-turn is longer you need to select a longer carrying bar but if the U-turn is shorter you have to choose a longer U-turn and keep the carrying bar.</a:t>
            </a:r>
          </a:p>
          <a:p>
            <a:pPr marL="0" indent="0">
              <a:buNone/>
            </a:pPr>
            <a:endParaRPr lang="en-US" dirty="0"/>
          </a:p>
        </p:txBody>
      </p:sp>
      <p:sp>
        <p:nvSpPr>
          <p:cNvPr id="4" name="Date Placeholder 3">
            <a:extLst>
              <a:ext uri="{FF2B5EF4-FFF2-40B4-BE49-F238E27FC236}">
                <a16:creationId xmlns:a16="http://schemas.microsoft.com/office/drawing/2014/main" id="{6A386EF9-5295-4BAE-B197-097B96506F0A}"/>
              </a:ext>
            </a:extLst>
          </p:cNvPr>
          <p:cNvSpPr>
            <a:spLocks noGrp="1"/>
          </p:cNvSpPr>
          <p:nvPr>
            <p:ph type="dt" sz="half" idx="10"/>
          </p:nvPr>
        </p:nvSpPr>
        <p:spPr/>
        <p:txBody>
          <a:bodyPr/>
          <a:lstStyle/>
          <a:p>
            <a:r>
              <a:rPr lang="en-US"/>
              <a:t>© Alfa Laval</a:t>
            </a:r>
            <a:endParaRPr lang="en-GB"/>
          </a:p>
        </p:txBody>
      </p:sp>
      <p:sp>
        <p:nvSpPr>
          <p:cNvPr id="5" name="Footer Placeholder 4">
            <a:extLst>
              <a:ext uri="{FF2B5EF4-FFF2-40B4-BE49-F238E27FC236}">
                <a16:creationId xmlns:a16="http://schemas.microsoft.com/office/drawing/2014/main" id="{FCF8645B-E60A-4DEC-929A-83B322A76218}"/>
              </a:ext>
            </a:extLst>
          </p:cNvPr>
          <p:cNvSpPr>
            <a:spLocks noGrp="1"/>
          </p:cNvSpPr>
          <p:nvPr>
            <p:ph type="ftr" sz="quarter" idx="11"/>
          </p:nvPr>
        </p:nvSpPr>
        <p:spPr/>
        <p:txBody>
          <a:bodyPr/>
          <a:lstStyle/>
          <a:p>
            <a:r>
              <a:rPr lang="en-GB"/>
              <a:t>www.alfalaval.com</a:t>
            </a:r>
          </a:p>
        </p:txBody>
      </p:sp>
      <p:sp>
        <p:nvSpPr>
          <p:cNvPr id="6" name="Slide Number Placeholder 5">
            <a:extLst>
              <a:ext uri="{FF2B5EF4-FFF2-40B4-BE49-F238E27FC236}">
                <a16:creationId xmlns:a16="http://schemas.microsoft.com/office/drawing/2014/main" id="{46101074-2615-42A3-B6F3-D3901B36CB2C}"/>
              </a:ext>
            </a:extLst>
          </p:cNvPr>
          <p:cNvSpPr>
            <a:spLocks noGrp="1"/>
          </p:cNvSpPr>
          <p:nvPr>
            <p:ph type="sldNum" sz="quarter" idx="12"/>
          </p:nvPr>
        </p:nvSpPr>
        <p:spPr/>
        <p:txBody>
          <a:bodyPr/>
          <a:lstStyle/>
          <a:p>
            <a:r>
              <a:rPr lang="en-GB"/>
              <a:t>Slide </a:t>
            </a:r>
            <a:fld id="{A4DDAF4F-D1E8-4495-A8C3-6DF87AF61388}" type="slidenum">
              <a:rPr lang="en-GB" smtClean="0"/>
              <a:pPr/>
              <a:t>9</a:t>
            </a:fld>
            <a:endParaRPr lang="en-GB" dirty="0"/>
          </a:p>
        </p:txBody>
      </p:sp>
    </p:spTree>
    <p:extLst>
      <p:ext uri="{BB962C8B-B14F-4D97-AF65-F5344CB8AC3E}">
        <p14:creationId xmlns:p14="http://schemas.microsoft.com/office/powerpoint/2010/main" val="1054402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8|8.1|5.4|4.3|5"/>
</p:tagLst>
</file>

<file path=ppt/tags/tag10.xml><?xml version="1.0" encoding="utf-8"?>
<p:tagLst xmlns:a="http://schemas.openxmlformats.org/drawingml/2006/main" xmlns:r="http://schemas.openxmlformats.org/officeDocument/2006/relationships" xmlns:p="http://schemas.openxmlformats.org/presentationml/2006/main">
  <p:tag name="TIMING" val="|4.8|23.8|4.9|1.7|3.5"/>
</p:tagLst>
</file>

<file path=ppt/tags/tag2.xml><?xml version="1.0" encoding="utf-8"?>
<p:tagLst xmlns:a="http://schemas.openxmlformats.org/drawingml/2006/main" xmlns:r="http://schemas.openxmlformats.org/officeDocument/2006/relationships" xmlns:p="http://schemas.openxmlformats.org/presentationml/2006/main">
  <p:tag name="TIMING" val="|41.8|4.9|1.8|2.8|4.2|3.8|4.1|3.1"/>
</p:tagLst>
</file>

<file path=ppt/tags/tag3.xml><?xml version="1.0" encoding="utf-8"?>
<p:tagLst xmlns:a="http://schemas.openxmlformats.org/drawingml/2006/main" xmlns:r="http://schemas.openxmlformats.org/officeDocument/2006/relationships" xmlns:p="http://schemas.openxmlformats.org/presentationml/2006/main">
  <p:tag name="TIMING" val="|63.7"/>
</p:tagLst>
</file>

<file path=ppt/tags/tag4.xml><?xml version="1.0" encoding="utf-8"?>
<p:tagLst xmlns:a="http://schemas.openxmlformats.org/drawingml/2006/main" xmlns:r="http://schemas.openxmlformats.org/officeDocument/2006/relationships" xmlns:p="http://schemas.openxmlformats.org/presentationml/2006/main">
  <p:tag name="TIMING" val="|42.8|3.3|11|2.5|3.5|1.6|3.9|6.3|2.9|32.2|11"/>
</p:tagLst>
</file>

<file path=ppt/tags/tag5.xml><?xml version="1.0" encoding="utf-8"?>
<p:tagLst xmlns:a="http://schemas.openxmlformats.org/drawingml/2006/main" xmlns:r="http://schemas.openxmlformats.org/officeDocument/2006/relationships" xmlns:p="http://schemas.openxmlformats.org/presentationml/2006/main">
  <p:tag name="TIMING" val="|30.4"/>
</p:tagLst>
</file>

<file path=ppt/tags/tag6.xml><?xml version="1.0" encoding="utf-8"?>
<p:tagLst xmlns:a="http://schemas.openxmlformats.org/drawingml/2006/main" xmlns:r="http://schemas.openxmlformats.org/officeDocument/2006/relationships" xmlns:p="http://schemas.openxmlformats.org/presentationml/2006/main">
  <p:tag name="TIMING" val="|30.4"/>
</p:tagLst>
</file>

<file path=ppt/tags/tag7.xml><?xml version="1.0" encoding="utf-8"?>
<p:tagLst xmlns:a="http://schemas.openxmlformats.org/drawingml/2006/main" xmlns:r="http://schemas.openxmlformats.org/officeDocument/2006/relationships" xmlns:p="http://schemas.openxmlformats.org/presentationml/2006/main">
  <p:tag name="TIMING" val="|5.3|10.5|7"/>
</p:tagLst>
</file>

<file path=ppt/tags/tag8.xml><?xml version="1.0" encoding="utf-8"?>
<p:tagLst xmlns:a="http://schemas.openxmlformats.org/drawingml/2006/main" xmlns:r="http://schemas.openxmlformats.org/officeDocument/2006/relationships" xmlns:p="http://schemas.openxmlformats.org/presentationml/2006/main">
  <p:tag name="TIMING" val="|5.3|10.5|7"/>
</p:tagLst>
</file>

<file path=ppt/tags/tag9.xml><?xml version="1.0" encoding="utf-8"?>
<p:tagLst xmlns:a="http://schemas.openxmlformats.org/drawingml/2006/main" xmlns:r="http://schemas.openxmlformats.org/officeDocument/2006/relationships" xmlns:p="http://schemas.openxmlformats.org/presentationml/2006/main">
  <p:tag name="TIMING" val="|5.3|10.5|7"/>
</p:tagLst>
</file>

<file path=ppt/theme/theme1.xml><?xml version="1.0" encoding="utf-8"?>
<a:theme xmlns:a="http://schemas.openxmlformats.org/drawingml/2006/main" name="Presentation_White">
  <a:themeElements>
    <a:clrScheme name="Alfa Laval R1">
      <a:dk1>
        <a:srgbClr val="1E1C77"/>
      </a:dk1>
      <a:lt1>
        <a:srgbClr val="FFFFFF"/>
      </a:lt1>
      <a:dk2>
        <a:srgbClr val="1E1C77"/>
      </a:dk2>
      <a:lt2>
        <a:srgbClr val="FFFFFF"/>
      </a:lt2>
      <a:accent1>
        <a:srgbClr val="FFCC33"/>
      </a:accent1>
      <a:accent2>
        <a:srgbClr val="D81E05"/>
      </a:accent2>
      <a:accent3>
        <a:srgbClr val="33CCCC"/>
      </a:accent3>
      <a:accent4>
        <a:srgbClr val="33CC33"/>
      </a:accent4>
      <a:accent5>
        <a:srgbClr val="CEC3BB"/>
      </a:accent5>
      <a:accent6>
        <a:srgbClr val="FF7F33"/>
      </a:accent6>
      <a:hlink>
        <a:srgbClr val="FFCC33"/>
      </a:hlink>
      <a:folHlink>
        <a:srgbClr val="CEC3BB"/>
      </a:folHlink>
    </a:clrScheme>
    <a:fontScheme name="AlfaLaval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C80D5CEB3F7445906FFB50BD48D100" ma:contentTypeVersion="5" ma:contentTypeDescription="Create a new document." ma:contentTypeScope="" ma:versionID="cea6dab2e34109f75f3695fce5b5e1d7">
  <xsd:schema xmlns:xsd="http://www.w3.org/2001/XMLSchema" xmlns:xs="http://www.w3.org/2001/XMLSchema" xmlns:p="http://schemas.microsoft.com/office/2006/metadata/properties" xmlns:ns2="c6a263fb-bf34-4993-8218-959c76053dc3" xmlns:ns3="77a1233d-3b35-4d7b-813a-c75cd9af2661" targetNamespace="http://schemas.microsoft.com/office/2006/metadata/properties" ma:root="true" ma:fieldsID="96b38e095d7af9b2b30c0654fc19183a" ns2:_="" ns3:_="">
    <xsd:import namespace="c6a263fb-bf34-4993-8218-959c76053dc3"/>
    <xsd:import namespace="77a1233d-3b35-4d7b-813a-c75cd9af26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263fb-bf34-4993-8218-959c76053d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a1233d-3b35-4d7b-813a-c75cd9af26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6B4169-9F32-47FC-B75A-05F26352A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263fb-bf34-4993-8218-959c76053dc3"/>
    <ds:schemaRef ds:uri="77a1233d-3b35-4d7b-813a-c75cd9af2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89AEE2-4229-45BA-981F-733FA57ECD18}">
  <ds:schemaRefs>
    <ds:schemaRef ds:uri="http://schemas.microsoft.com/sharepoint/v3/contenttype/forms"/>
  </ds:schemaRefs>
</ds:datastoreItem>
</file>

<file path=customXml/itemProps3.xml><?xml version="1.0" encoding="utf-8"?>
<ds:datastoreItem xmlns:ds="http://schemas.openxmlformats.org/officeDocument/2006/customXml" ds:itemID="{ADC74490-1929-49BD-914E-2E0EE1B274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Presentation_White</Template>
  <TotalTime>8631</TotalTime>
  <Words>1715</Words>
  <Application>Microsoft Office PowerPoint</Application>
  <PresentationFormat>On-screen Show (4:3)</PresentationFormat>
  <Paragraphs>237</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Presentation_White</vt:lpstr>
      <vt:lpstr>PowerPoint Presentation</vt:lpstr>
      <vt:lpstr>U-turn separator</vt:lpstr>
      <vt:lpstr>Traditional separator design</vt:lpstr>
      <vt:lpstr>Liquid separator function</vt:lpstr>
      <vt:lpstr>The U-Turn</vt:lpstr>
      <vt:lpstr>U-Turn Working Principle</vt:lpstr>
      <vt:lpstr>U-Turn separator design</vt:lpstr>
      <vt:lpstr>PowerPoint Presentation</vt:lpstr>
      <vt:lpstr>How to select</vt:lpstr>
      <vt:lpstr>How to select?</vt:lpstr>
      <vt:lpstr>How to select?</vt:lpstr>
      <vt:lpstr>The flooded evaporator  Thermosyphon system</vt:lpstr>
      <vt:lpstr>Max. available pressure drop  Thermosiphon Ref side</vt:lpstr>
      <vt:lpstr>Change in temperature per meter Liquid Column pressure drop</vt:lpstr>
      <vt:lpstr>Change in efficiency (COP) per meter Liquid Column pressure drop</vt:lpstr>
      <vt:lpstr>Energy consumption for a 500kW (142TR) single stage system operating in Copenhagen</vt:lpstr>
      <vt:lpstr>Energy consumption for a 500kW (142TR) single stage system operating in SanFransisco</vt:lpstr>
      <vt:lpstr>British Columbia installations in Richmond, Nanaimo, Comox &amp; Fort. St. John </vt:lpstr>
      <vt:lpstr>Ice Rink in Montreal City</vt:lpstr>
      <vt:lpstr>Homerton University Hospital </vt:lpstr>
      <vt:lpstr>Ammonia Heat Pump at Alfa Laval  manufacturing site in Lund, Sweden</vt:lpstr>
      <vt:lpstr>Conclusion</vt:lpstr>
      <vt:lpstr>PowerPoint Presentation</vt:lpstr>
      <vt:lpstr>PowerPoint Presentation</vt:lpstr>
      <vt:lpstr>PowerPoint Presentation</vt:lpstr>
    </vt:vector>
  </TitlesOfParts>
  <Company>Alfa Laval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CASCJGL</dc:creator>
  <cp:lastModifiedBy>Jesper Olsen</cp:lastModifiedBy>
  <cp:revision>108</cp:revision>
  <dcterms:created xsi:type="dcterms:W3CDTF">2013-10-06T14:34:28Z</dcterms:created>
  <dcterms:modified xsi:type="dcterms:W3CDTF">2023-04-18T03:31:10Z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0x010100E4C80D5CEB3F7445906FFB50BD48D100</vt:lpwstr>
  </property>
  <property fmtid="{D5CDD505-2E9C-101B-9397-08002B2CF9AE}" pid="3" name="MSIP_Label_c14af057-89d0-49a5-911d-fe542bdab1f7_Enabled">
    <vt:lpwstr>true</vt:lpwstr>
  </property>
  <property fmtid="{D5CDD505-2E9C-101B-9397-08002B2CF9AE}" pid="4" name="MSIP_Label_c14af057-89d0-49a5-911d-fe542bdab1f7_SetDate">
    <vt:lpwstr>2022-05-20T11:46:13Z</vt:lpwstr>
  </property>
  <property fmtid="{D5CDD505-2E9C-101B-9397-08002B2CF9AE}" pid="5" name="MSIP_Label_c14af057-89d0-49a5-911d-fe542bdab1f7_Method">
    <vt:lpwstr>Standard</vt:lpwstr>
  </property>
  <property fmtid="{D5CDD505-2E9C-101B-9397-08002B2CF9AE}" pid="6" name="MSIP_Label_c14af057-89d0-49a5-911d-fe542bdab1f7_Name">
    <vt:lpwstr>(Pilot) Business</vt:lpwstr>
  </property>
  <property fmtid="{D5CDD505-2E9C-101B-9397-08002B2CF9AE}" pid="7" name="MSIP_Label_c14af057-89d0-49a5-911d-fe542bdab1f7_SiteId">
    <vt:lpwstr>ed5d5f47-52dd-48af-90ca-f7bd83624eb9</vt:lpwstr>
  </property>
  <property fmtid="{D5CDD505-2E9C-101B-9397-08002B2CF9AE}" pid="8" name="MSIP_Label_c14af057-89d0-49a5-911d-fe542bdab1f7_ActionId">
    <vt:lpwstr>c1b9613a-022a-4dd2-908c-bb45213d9e3e</vt:lpwstr>
  </property>
  <property fmtid="{D5CDD505-2E9C-101B-9397-08002B2CF9AE}" pid="9" name="MSIP_Label_c14af057-89d0-49a5-911d-fe542bdab1f7_ContentBits">
    <vt:lpwstr>2</vt:lpwstr>
  </property>
  <property fmtid="{D5CDD505-2E9C-101B-9397-08002B2CF9AE}" pid="10" name="ClassificationContentMarkingFooterLocations">
    <vt:lpwstr>Presentation_White:12</vt:lpwstr>
  </property>
  <property fmtid="{D5CDD505-2E9C-101B-9397-08002B2CF9AE}" pid="11" name="ClassificationContentMarkingFooterText">
    <vt:lpwstr>Classified by Alfa Laval as: Business</vt:lpwstr>
  </property>
</Properties>
</file>